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p:sldMasterIdLst>
    <p:sldMasterId id="2147483648" r:id="rId1"/>
  </p:sldMasterIdLst>
  <p:notesMasterIdLst>
    <p:notesMasterId r:id="rId180"/>
  </p:notesMasterIdLst>
  <p:handoutMasterIdLst>
    <p:handoutMasterId r:id="rId181"/>
  </p:handoutMasterIdLst>
  <p:sldIdLst>
    <p:sldId id="735" r:id="rId2"/>
    <p:sldId id="736" r:id="rId3"/>
    <p:sldId id="763" r:id="rId4"/>
    <p:sldId id="812" r:id="rId5"/>
    <p:sldId id="765" r:id="rId6"/>
    <p:sldId id="813" r:id="rId7"/>
    <p:sldId id="814" r:id="rId8"/>
    <p:sldId id="816" r:id="rId9"/>
    <p:sldId id="817" r:id="rId10"/>
    <p:sldId id="818" r:id="rId11"/>
    <p:sldId id="819" r:id="rId12"/>
    <p:sldId id="820" r:id="rId13"/>
    <p:sldId id="821" r:id="rId14"/>
    <p:sldId id="822" r:id="rId15"/>
    <p:sldId id="823" r:id="rId16"/>
    <p:sldId id="824" r:id="rId17"/>
    <p:sldId id="825" r:id="rId18"/>
    <p:sldId id="826" r:id="rId19"/>
    <p:sldId id="827" r:id="rId20"/>
    <p:sldId id="828" r:id="rId21"/>
    <p:sldId id="829" r:id="rId22"/>
    <p:sldId id="830" r:id="rId23"/>
    <p:sldId id="831" r:id="rId24"/>
    <p:sldId id="832" r:id="rId25"/>
    <p:sldId id="833" r:id="rId26"/>
    <p:sldId id="834" r:id="rId27"/>
    <p:sldId id="835" r:id="rId28"/>
    <p:sldId id="836" r:id="rId29"/>
    <p:sldId id="837" r:id="rId30"/>
    <p:sldId id="838" r:id="rId31"/>
    <p:sldId id="839" r:id="rId32"/>
    <p:sldId id="840" r:id="rId33"/>
    <p:sldId id="841" r:id="rId34"/>
    <p:sldId id="842" r:id="rId35"/>
    <p:sldId id="843" r:id="rId36"/>
    <p:sldId id="844" r:id="rId37"/>
    <p:sldId id="845" r:id="rId38"/>
    <p:sldId id="846" r:id="rId39"/>
    <p:sldId id="847" r:id="rId40"/>
    <p:sldId id="848" r:id="rId41"/>
    <p:sldId id="849" r:id="rId42"/>
    <p:sldId id="850" r:id="rId43"/>
    <p:sldId id="851" r:id="rId44"/>
    <p:sldId id="852" r:id="rId45"/>
    <p:sldId id="853" r:id="rId46"/>
    <p:sldId id="854" r:id="rId47"/>
    <p:sldId id="855" r:id="rId48"/>
    <p:sldId id="856" r:id="rId49"/>
    <p:sldId id="857" r:id="rId50"/>
    <p:sldId id="858" r:id="rId51"/>
    <p:sldId id="859" r:id="rId52"/>
    <p:sldId id="860" r:id="rId53"/>
    <p:sldId id="861" r:id="rId54"/>
    <p:sldId id="862" r:id="rId55"/>
    <p:sldId id="863" r:id="rId56"/>
    <p:sldId id="864" r:id="rId57"/>
    <p:sldId id="865" r:id="rId58"/>
    <p:sldId id="866" r:id="rId59"/>
    <p:sldId id="867" r:id="rId60"/>
    <p:sldId id="868" r:id="rId61"/>
    <p:sldId id="869" r:id="rId62"/>
    <p:sldId id="870" r:id="rId63"/>
    <p:sldId id="871" r:id="rId64"/>
    <p:sldId id="872" r:id="rId65"/>
    <p:sldId id="873" r:id="rId66"/>
    <p:sldId id="874" r:id="rId67"/>
    <p:sldId id="875" r:id="rId68"/>
    <p:sldId id="876" r:id="rId69"/>
    <p:sldId id="877" r:id="rId70"/>
    <p:sldId id="878" r:id="rId71"/>
    <p:sldId id="879" r:id="rId72"/>
    <p:sldId id="880" r:id="rId73"/>
    <p:sldId id="881" r:id="rId74"/>
    <p:sldId id="882" r:id="rId75"/>
    <p:sldId id="883" r:id="rId76"/>
    <p:sldId id="884" r:id="rId77"/>
    <p:sldId id="885" r:id="rId78"/>
    <p:sldId id="886" r:id="rId79"/>
    <p:sldId id="887" r:id="rId80"/>
    <p:sldId id="888" r:id="rId81"/>
    <p:sldId id="889" r:id="rId82"/>
    <p:sldId id="890" r:id="rId83"/>
    <p:sldId id="891" r:id="rId84"/>
    <p:sldId id="892" r:id="rId85"/>
    <p:sldId id="893" r:id="rId86"/>
    <p:sldId id="894" r:id="rId87"/>
    <p:sldId id="895" r:id="rId88"/>
    <p:sldId id="896" r:id="rId89"/>
    <p:sldId id="897" r:id="rId90"/>
    <p:sldId id="898" r:id="rId91"/>
    <p:sldId id="899" r:id="rId92"/>
    <p:sldId id="900" r:id="rId93"/>
    <p:sldId id="901" r:id="rId94"/>
    <p:sldId id="902" r:id="rId95"/>
    <p:sldId id="903" r:id="rId96"/>
    <p:sldId id="904" r:id="rId97"/>
    <p:sldId id="905" r:id="rId98"/>
    <p:sldId id="906" r:id="rId99"/>
    <p:sldId id="907" r:id="rId100"/>
    <p:sldId id="908" r:id="rId101"/>
    <p:sldId id="909" r:id="rId102"/>
    <p:sldId id="910" r:id="rId103"/>
    <p:sldId id="911" r:id="rId104"/>
    <p:sldId id="912" r:id="rId105"/>
    <p:sldId id="913" r:id="rId106"/>
    <p:sldId id="914" r:id="rId107"/>
    <p:sldId id="915" r:id="rId108"/>
    <p:sldId id="916" r:id="rId109"/>
    <p:sldId id="917" r:id="rId110"/>
    <p:sldId id="918" r:id="rId111"/>
    <p:sldId id="919" r:id="rId112"/>
    <p:sldId id="920" r:id="rId113"/>
    <p:sldId id="921" r:id="rId114"/>
    <p:sldId id="922" r:id="rId115"/>
    <p:sldId id="923" r:id="rId116"/>
    <p:sldId id="924" r:id="rId117"/>
    <p:sldId id="925" r:id="rId118"/>
    <p:sldId id="926" r:id="rId119"/>
    <p:sldId id="927" r:id="rId120"/>
    <p:sldId id="928" r:id="rId121"/>
    <p:sldId id="929" r:id="rId122"/>
    <p:sldId id="930" r:id="rId123"/>
    <p:sldId id="931" r:id="rId124"/>
    <p:sldId id="932" r:id="rId125"/>
    <p:sldId id="933" r:id="rId126"/>
    <p:sldId id="934" r:id="rId127"/>
    <p:sldId id="935" r:id="rId128"/>
    <p:sldId id="936" r:id="rId129"/>
    <p:sldId id="937" r:id="rId130"/>
    <p:sldId id="938" r:id="rId131"/>
    <p:sldId id="939" r:id="rId132"/>
    <p:sldId id="940" r:id="rId133"/>
    <p:sldId id="941" r:id="rId134"/>
    <p:sldId id="942" r:id="rId135"/>
    <p:sldId id="943" r:id="rId136"/>
    <p:sldId id="944" r:id="rId137"/>
    <p:sldId id="945" r:id="rId138"/>
    <p:sldId id="946" r:id="rId139"/>
    <p:sldId id="947" r:id="rId140"/>
    <p:sldId id="948" r:id="rId141"/>
    <p:sldId id="949" r:id="rId142"/>
    <p:sldId id="950" r:id="rId143"/>
    <p:sldId id="951" r:id="rId144"/>
    <p:sldId id="952" r:id="rId145"/>
    <p:sldId id="953" r:id="rId146"/>
    <p:sldId id="954" r:id="rId147"/>
    <p:sldId id="955" r:id="rId148"/>
    <p:sldId id="956" r:id="rId149"/>
    <p:sldId id="957" r:id="rId150"/>
    <p:sldId id="958" r:id="rId151"/>
    <p:sldId id="959" r:id="rId152"/>
    <p:sldId id="960" r:id="rId153"/>
    <p:sldId id="961" r:id="rId154"/>
    <p:sldId id="962" r:id="rId155"/>
    <p:sldId id="963" r:id="rId156"/>
    <p:sldId id="964" r:id="rId157"/>
    <p:sldId id="965" r:id="rId158"/>
    <p:sldId id="966" r:id="rId159"/>
    <p:sldId id="967" r:id="rId160"/>
    <p:sldId id="968" r:id="rId161"/>
    <p:sldId id="969" r:id="rId162"/>
    <p:sldId id="970" r:id="rId163"/>
    <p:sldId id="971" r:id="rId164"/>
    <p:sldId id="972" r:id="rId165"/>
    <p:sldId id="973" r:id="rId166"/>
    <p:sldId id="974" r:id="rId167"/>
    <p:sldId id="975" r:id="rId168"/>
    <p:sldId id="976" r:id="rId169"/>
    <p:sldId id="977" r:id="rId170"/>
    <p:sldId id="978" r:id="rId171"/>
    <p:sldId id="979" r:id="rId172"/>
    <p:sldId id="980" r:id="rId173"/>
    <p:sldId id="981" r:id="rId174"/>
    <p:sldId id="982" r:id="rId175"/>
    <p:sldId id="983" r:id="rId176"/>
    <p:sldId id="984" r:id="rId177"/>
    <p:sldId id="985" r:id="rId178"/>
    <p:sldId id="986" r:id="rId179"/>
  </p:sldIdLst>
  <p:sldSz cx="9144000" cy="6858000" type="screen4x3"/>
  <p:notesSz cx="7099300" cy="10234613"/>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570">
          <p15:clr>
            <a:srgbClr val="A4A3A4"/>
          </p15:clr>
        </p15:guide>
        <p15:guide id="2" pos="311">
          <p15:clr>
            <a:srgbClr val="A4A3A4"/>
          </p15:clr>
        </p15:guide>
        <p15:guide id="3" pos="5508">
          <p15:clr>
            <a:srgbClr val="A4A3A4"/>
          </p15:clr>
        </p15:guide>
      </p15:sldGuideLst>
    </p:ext>
    <p:ext uri="{2D200454-40CA-4A62-9FC3-DE9A4176ACB9}">
      <p15:notesGuideLst xmlns:p15="http://schemas.microsoft.com/office/powerpoint/2012/main">
        <p15:guide id="1" orient="horz" pos="3211">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619D"/>
    <a:srgbClr val="000000"/>
    <a:srgbClr val="DA2A22"/>
    <a:srgbClr val="15994D"/>
    <a:srgbClr val="342275"/>
    <a:srgbClr val="E67A1C"/>
    <a:srgbClr val="E57717"/>
    <a:srgbClr val="5891D6"/>
    <a:srgbClr val="72A2DC"/>
    <a:srgbClr val="EE9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4743" autoAdjust="0"/>
  </p:normalViewPr>
  <p:slideViewPr>
    <p:cSldViewPr snapToGrid="0" showGuides="1">
      <p:cViewPr varScale="1">
        <p:scale>
          <a:sx n="66" d="100"/>
          <a:sy n="66" d="100"/>
        </p:scale>
        <p:origin x="432" y="48"/>
      </p:cViewPr>
      <p:guideLst>
        <p:guide orient="horz" pos="570"/>
        <p:guide pos="311"/>
        <p:guide pos="55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4" d="100"/>
          <a:sy n="74" d="100"/>
        </p:scale>
        <p:origin x="-4026" y="-120"/>
      </p:cViewPr>
      <p:guideLst>
        <p:guide orient="horz" pos="3211"/>
        <p:guide pos="2189"/>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anose="020B0503020204020204" pitchFamily="34" charset="-122"/>
              </a:defRPr>
            </a:lvl1pPr>
          </a:lstStyle>
          <a:p>
            <a:pPr>
              <a:defRPr/>
            </a:pPr>
            <a:fld id="{83A91915-E571-4570-80B3-E65B02A79A95}" type="datetimeFigureOut">
              <a:rPr lang="zh-CN" altLang="en-US"/>
              <a:t>2019/12/12</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anose="020B0503020204020204" pitchFamily="34" charset="-122"/>
              </a:defRPr>
            </a:lvl1pPr>
          </a:lstStyle>
          <a:p>
            <a:fld id="{E0BB458E-555F-42C7-BDA8-CA9357AC47B4}" type="slidenum">
              <a:rPr lang="zh-CN" altLang="en-US"/>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anose="020B0503020204020204"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anose="020B0503020204020204" pitchFamily="34" charset="-122"/>
              </a:defRPr>
            </a:lvl1pPr>
          </a:lstStyle>
          <a:p>
            <a:fld id="{0B48A77E-79FB-4BFF-B1F0-CFD29F30865E}"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5516300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103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2792229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104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0811493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105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609555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106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109290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107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6409330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108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5584857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109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618539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110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2787078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111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4822267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112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658344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8056456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113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5254858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114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119248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115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26440276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116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0128456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117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8418599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118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449870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119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7449140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120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7257093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121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9711853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122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946548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93405170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123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0627598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124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682208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125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4761967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126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375542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127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566302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128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03477769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129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8206465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130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3645582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131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8197435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132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116958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3086418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133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3533270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134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596897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135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20526843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136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065886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137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3301987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138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27731069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139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8941980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140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5182871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141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8619589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142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908322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515219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144</a:t>
            </a:fld>
            <a:endParaRPr lang="en-US" altLang="zh-CN"/>
          </a:p>
        </p:txBody>
      </p:sp>
    </p:spTree>
    <p:extLst>
      <p:ext uri="{BB962C8B-B14F-4D97-AF65-F5344CB8AC3E}">
        <p14:creationId xmlns:p14="http://schemas.microsoft.com/office/powerpoint/2010/main" val="383242566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145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74997816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146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16001001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147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8199208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148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27632144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149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55380005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150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23767763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151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99924584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152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03869053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153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57876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16</a:t>
            </a:fld>
            <a:endParaRPr lang="en-US" altLang="zh-CN"/>
          </a:p>
        </p:txBody>
      </p:sp>
    </p:spTree>
    <p:extLst>
      <p:ext uri="{BB962C8B-B14F-4D97-AF65-F5344CB8AC3E}">
        <p14:creationId xmlns:p14="http://schemas.microsoft.com/office/powerpoint/2010/main" val="209480938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154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4782247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155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4636282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156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0613828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157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03902414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158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30206227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159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25267768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160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0629378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161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1355351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162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40958831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163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382794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83995315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164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89362623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165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95893286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166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41696636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167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28405021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168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97473461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169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40598588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170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52417035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171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89423652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172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27023919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173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057150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3006944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174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53281386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175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88720713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176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313273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690745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20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688767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21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958271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22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448863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23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783036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24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318622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25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88008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26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382308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27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698338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28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378350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29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67501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947594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635972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230497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170734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674482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5351229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27325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879691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546593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114739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239641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40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841934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41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48452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42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9002429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43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997129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44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251217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45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253981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46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455905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47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352932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48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3531191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49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067627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50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601888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6130106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51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130634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52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248107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53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578117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54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0425465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55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3703418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56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9111000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58</a:t>
            </a:fld>
            <a:endParaRPr lang="en-US" altLang="zh-CN"/>
          </a:p>
        </p:txBody>
      </p:sp>
    </p:spTree>
    <p:extLst>
      <p:ext uri="{BB962C8B-B14F-4D97-AF65-F5344CB8AC3E}">
        <p14:creationId xmlns:p14="http://schemas.microsoft.com/office/powerpoint/2010/main" val="2358407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59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87818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179069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516881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3219984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5814801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931159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053936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984387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2116945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924146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06324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3951699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5744690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91088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6033181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4610570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6634784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5159815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9680212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9619003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7213618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6454011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2987755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80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2340364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82</a:t>
            </a:fld>
            <a:endParaRPr lang="en-US" altLang="zh-CN"/>
          </a:p>
        </p:txBody>
      </p:sp>
    </p:spTree>
    <p:extLst>
      <p:ext uri="{BB962C8B-B14F-4D97-AF65-F5344CB8AC3E}">
        <p14:creationId xmlns:p14="http://schemas.microsoft.com/office/powerpoint/2010/main" val="1086023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92264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83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0020185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84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2005169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85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4155025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86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772499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87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4886329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88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796634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89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4532995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90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5726175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91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4962213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92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681967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122093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93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9740173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94</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35408703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95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0057068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96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42546002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97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6793452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98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158386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99</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0071607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100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21425066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101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5540837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102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00400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合 3"/>
          <p:cNvGrpSpPr/>
          <p:nvPr userDrawn="1"/>
        </p:nvGrpSpPr>
        <p:grpSpPr>
          <a:xfrm>
            <a:off x="0" y="6126486"/>
            <a:ext cx="9143999" cy="731514"/>
            <a:chOff x="1" y="2947547"/>
            <a:chExt cx="9143999" cy="2827685"/>
          </a:xfrm>
        </p:grpSpPr>
        <p:sp>
          <p:nvSpPr>
            <p:cNvPr id="5" name="任意多边形 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6" name="任意多边形 5"/>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rot="10800000">
            <a:off x="-7" y="-1"/>
            <a:ext cx="9144001" cy="1882013"/>
            <a:chOff x="1" y="2994858"/>
            <a:chExt cx="9144001" cy="3162457"/>
          </a:xfrm>
        </p:grpSpPr>
        <p:sp>
          <p:nvSpPr>
            <p:cNvPr id="8" name="任意多边形 7"/>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9" name="任意多边形 8"/>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sp>
        <p:nvSpPr>
          <p:cNvPr id="10" name="矩形 9"/>
          <p:cNvSpPr/>
          <p:nvPr userDrawn="1"/>
        </p:nvSpPr>
        <p:spPr>
          <a:xfrm>
            <a:off x="7723732" y="6511210"/>
            <a:ext cx="871220" cy="213995"/>
          </a:xfrm>
          <a:prstGeom prst="rect">
            <a:avLst/>
          </a:prstGeom>
        </p:spPr>
        <p:txBody>
          <a:bodyPr wrap="none">
            <a:spAutoFit/>
          </a:bodyPr>
          <a:lstStyle/>
          <a:p>
            <a:pPr algn="r"/>
            <a:r>
              <a:rPr lang="en-US" altLang="zh-CN" sz="800" kern="100" smtClean="0">
                <a:solidFill>
                  <a:schemeClr val="tx1">
                    <a:lumMod val="50000"/>
                    <a:lumOff val="50000"/>
                  </a:schemeClr>
                </a:solidFill>
                <a:latin typeface="微软雅黑" panose="020B0503020204020204" pitchFamily="34" charset="-122"/>
                <a:ea typeface="微软雅黑" panose="020B0503020204020204" pitchFamily="34" charset="-122"/>
              </a:rPr>
              <a:t>MIPS CPU概述</a:t>
            </a:r>
          </a:p>
        </p:txBody>
      </p:sp>
      <p:sp>
        <p:nvSpPr>
          <p:cNvPr id="11" name="文本框 10"/>
          <p:cNvSpPr txBox="1"/>
          <p:nvPr userDrawn="1"/>
        </p:nvSpPr>
        <p:spPr>
          <a:xfrm>
            <a:off x="8703044" y="651121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453759" y="6511210"/>
            <a:ext cx="1412240" cy="213995"/>
          </a:xfrm>
          <a:prstGeom prst="rect">
            <a:avLst/>
          </a:prstGeom>
        </p:spPr>
        <p:txBody>
          <a:bodyPr wrap="none" lIns="0">
            <a:spAutoFit/>
          </a:bodyPr>
          <a:lstStyle/>
          <a:p>
            <a:r>
              <a:rPr lang="zh-CN" altLang="en-US" sz="800" b="1" kern="100" smtClean="0">
                <a:solidFill>
                  <a:schemeClr val="tx1">
                    <a:lumMod val="50000"/>
                    <a:lumOff val="50000"/>
                  </a:schemeClr>
                </a:solidFill>
                <a:latin typeface="微软雅黑" panose="020B0503020204020204" pitchFamily="34" charset="-122"/>
                <a:ea typeface="微软雅黑" panose="020B0503020204020204" pitchFamily="34" charset="-122"/>
              </a:rPr>
              <a:t>同济大学电子与信息工程学院</a:t>
            </a:r>
          </a:p>
        </p:txBody>
      </p:sp>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smtClean="0"/>
              <a:t>单击此处编辑母版标题样式</a:t>
            </a:r>
            <a:endParaRPr lang="zh-CN" altLang="en-US"/>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8041082" y="247834"/>
            <a:ext cx="865985" cy="869670"/>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3">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
          <p:cNvSpPr>
            <a:spLocks noChangeArrowheads="1"/>
          </p:cNvSpPr>
          <p:nvPr userDrawn="1"/>
        </p:nvSpPr>
        <p:spPr bwMode="auto">
          <a:xfrm>
            <a:off x="-6324600" y="609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endParaRPr lang="zh-CN" altLang="en-US">
              <a:ea typeface="微软雅黑" panose="020B0503020204020204" pitchFamily="34" charset="-122"/>
            </a:endParaRPr>
          </a:p>
        </p:txBody>
      </p:sp>
      <p:sp>
        <p:nvSpPr>
          <p:cNvPr id="1027" name="TextBox 3"/>
          <p:cNvSpPr txBox="1">
            <a:spLocks noChangeArrowheads="1"/>
          </p:cNvSpPr>
          <p:nvPr userDrawn="1"/>
        </p:nvSpPr>
        <p:spPr bwMode="auto">
          <a:xfrm>
            <a:off x="2081213" y="2679700"/>
            <a:ext cx="550227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algn="l" eaLnBrk="1" hangingPunct="1"/>
            <a:endParaRPr lang="zh-CN" altLang="en-US" sz="180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1.emf"/><Relationship Id="rId4" Type="http://schemas.openxmlformats.org/officeDocument/2006/relationships/oleObject" Target="../embeddings/oleObject3.bin"/></Relationships>
</file>

<file path=ppt/slides/_rels/slide1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4.tmp"/><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35.tmp"/></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6.tmp"/><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8.tmp"/><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39.tmp"/></Relationships>
</file>

<file path=ppt/slides/_rels/slide1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9.tmp"/><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62.tmp"/><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tmp"/></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tmp"/></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3.emf"/><Relationship Id="rId4" Type="http://schemas.openxmlformats.org/officeDocument/2006/relationships/oleObject" Target="../embeddings/oleObject2.bin"/></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
            <a:ext cx="9143999" cy="4760686"/>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sp>
        <p:nvSpPr>
          <p:cNvPr id="18" name="标题 3"/>
          <p:cNvSpPr>
            <a:spLocks noGrp="1"/>
          </p:cNvSpPr>
          <p:nvPr>
            <p:ph type="title" idx="4294967295"/>
          </p:nvPr>
        </p:nvSpPr>
        <p:spPr>
          <a:xfrm>
            <a:off x="503238" y="5272088"/>
            <a:ext cx="5135563" cy="583565"/>
          </a:xfrm>
          <a:prstGeom prst="rect">
            <a:avLst/>
          </a:prstGeom>
        </p:spPr>
        <p:txBody>
          <a:bodyPr wrap="square">
            <a:spAutoFit/>
          </a:bodyPr>
          <a:lstStyle/>
          <a:p>
            <a:pPr algn="l">
              <a:lnSpc>
                <a:spcPct val="100000"/>
              </a:lnSpc>
            </a:pPr>
            <a:r>
              <a:rPr lang="en-US" sz="3200" dirty="0">
                <a:solidFill>
                  <a:srgbClr val="04619D"/>
                </a:solidFill>
              </a:rPr>
              <a:t>4</a:t>
            </a:r>
            <a:r>
              <a:rPr sz="3200" dirty="0" smtClean="0">
                <a:solidFill>
                  <a:srgbClr val="04619D"/>
                </a:solidFill>
              </a:rPr>
              <a:t>.1 </a:t>
            </a:r>
            <a:r>
              <a:rPr lang="en-US" sz="3200" dirty="0" err="1">
                <a:solidFill>
                  <a:srgbClr val="04619D"/>
                </a:solidFill>
              </a:rPr>
              <a:t>XilinxFPGA</a:t>
            </a:r>
            <a:r>
              <a:rPr lang="zh-CN" altLang="en-US" sz="3200" dirty="0">
                <a:solidFill>
                  <a:srgbClr val="04619D"/>
                </a:solidFill>
              </a:rPr>
              <a:t>器件</a:t>
            </a:r>
            <a:endParaRPr sz="3200" dirty="0">
              <a:solidFill>
                <a:srgbClr val="04619D"/>
              </a:solidFill>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7513630" y="5143321"/>
            <a:ext cx="1456200" cy="14623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10004" y="2422215"/>
            <a:ext cx="3252395" cy="2243050"/>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b="1" dirty="0" smtClean="0">
                <a:solidFill>
                  <a:schemeClr val="tx1">
                    <a:lumMod val="75000"/>
                    <a:lumOff val="25000"/>
                  </a:schemeClr>
                </a:solidFill>
                <a:latin typeface="+mj-ea"/>
                <a:ea typeface="+mj-ea"/>
              </a:rPr>
              <a:t>使用</a:t>
            </a:r>
            <a:r>
              <a:rPr lang="en-US" altLang="zh-CN" b="1" dirty="0" smtClean="0">
                <a:solidFill>
                  <a:schemeClr val="tx1">
                    <a:lumMod val="75000"/>
                    <a:lumOff val="25000"/>
                  </a:schemeClr>
                </a:solidFill>
                <a:latin typeface="+mj-ea"/>
                <a:ea typeface="+mj-ea"/>
              </a:rPr>
              <a:t>16</a:t>
            </a:r>
            <a:r>
              <a:rPr lang="zh-CN" altLang="en-US" b="1" dirty="0" smtClean="0">
                <a:solidFill>
                  <a:schemeClr val="tx1">
                    <a:lumMod val="75000"/>
                    <a:lumOff val="25000"/>
                  </a:schemeClr>
                </a:solidFill>
                <a:latin typeface="+mj-ea"/>
                <a:ea typeface="+mj-ea"/>
              </a:rPr>
              <a:t>位拨码开关时需要注意：当开关拨到下挡时，表示</a:t>
            </a:r>
            <a:r>
              <a:rPr lang="en-US" altLang="zh-CN" b="1" dirty="0" smtClean="0">
                <a:solidFill>
                  <a:schemeClr val="tx1">
                    <a:lumMod val="75000"/>
                    <a:lumOff val="25000"/>
                  </a:schemeClr>
                </a:solidFill>
                <a:latin typeface="+mj-ea"/>
                <a:ea typeface="+mj-ea"/>
              </a:rPr>
              <a:t>FPGA</a:t>
            </a:r>
            <a:r>
              <a:rPr lang="zh-CN" altLang="en-US" b="1" dirty="0" smtClean="0">
                <a:solidFill>
                  <a:schemeClr val="tx1">
                    <a:lumMod val="75000"/>
                    <a:lumOff val="25000"/>
                  </a:schemeClr>
                </a:solidFill>
                <a:latin typeface="+mj-ea"/>
                <a:ea typeface="+mj-ea"/>
              </a:rPr>
              <a:t>输入为低电平。</a:t>
            </a:r>
            <a:endParaRPr lang="en-US" altLang="zh-CN"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r>
              <a:rPr lang="zh-CN" altLang="en-US" b="1" dirty="0"/>
              <a:t>拨码开关电路</a:t>
            </a: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4276912" y="1018375"/>
            <a:ext cx="3656854" cy="5050731"/>
          </a:xfrm>
          <a:prstGeom prst="rect">
            <a:avLst/>
          </a:prstGeom>
          <a:ln>
            <a:solidFill>
              <a:schemeClr val="accent1"/>
            </a:solidFill>
          </a:ln>
        </p:spPr>
      </p:pic>
      <p:sp>
        <p:nvSpPr>
          <p:cNvPr id="2" name="文本框 1"/>
          <p:cNvSpPr txBox="1"/>
          <p:nvPr/>
        </p:nvSpPr>
        <p:spPr>
          <a:xfrm>
            <a:off x="4980455" y="6069106"/>
            <a:ext cx="2249767" cy="475129"/>
          </a:xfrm>
          <a:prstGeom prst="rect">
            <a:avLst/>
          </a:prstGeom>
          <a:noFill/>
        </p:spPr>
        <p:txBody>
          <a:bodyPr wrap="none" rtlCol="0">
            <a:noAutofit/>
          </a:bodyPr>
          <a:lstStyle/>
          <a:p>
            <a:r>
              <a:rPr lang="zh-CN" altLang="en-US" sz="1800" b="1" dirty="0" smtClean="0">
                <a:latin typeface="微软雅黑" panose="020B0503020204020204" pitchFamily="34" charset="-122"/>
                <a:ea typeface="微软雅黑" panose="020B0503020204020204" pitchFamily="34" charset="-122"/>
              </a:rPr>
              <a:t>图</a:t>
            </a:r>
            <a:r>
              <a:rPr lang="en-US" altLang="zh-CN" sz="1800" b="1" dirty="0" smtClean="0">
                <a:latin typeface="微软雅黑" panose="020B0503020204020204" pitchFamily="34" charset="-122"/>
                <a:ea typeface="微软雅黑" panose="020B0503020204020204" pitchFamily="34" charset="-122"/>
              </a:rPr>
              <a:t>4.2 </a:t>
            </a:r>
            <a:r>
              <a:rPr lang="zh-CN" altLang="en-US" sz="1800" b="1" dirty="0" smtClean="0">
                <a:latin typeface="微软雅黑" panose="020B0503020204020204" pitchFamily="34" charset="-122"/>
                <a:ea typeface="微软雅黑" panose="020B0503020204020204" pitchFamily="34" charset="-122"/>
              </a:rPr>
              <a:t>板</a:t>
            </a:r>
            <a:r>
              <a:rPr lang="zh-CN" altLang="en-US" sz="1800" b="1" dirty="0">
                <a:latin typeface="微软雅黑" panose="020B0503020204020204" pitchFamily="34" charset="-122"/>
                <a:ea typeface="微软雅黑" panose="020B0503020204020204" pitchFamily="34" charset="-122"/>
              </a:rPr>
              <a:t>卡外设电路</a:t>
            </a:r>
          </a:p>
        </p:txBody>
      </p:sp>
    </p:spTree>
    <p:extLst>
      <p:ext uri="{BB962C8B-B14F-4D97-AF65-F5344CB8AC3E}">
        <p14:creationId xmlns:p14="http://schemas.microsoft.com/office/powerpoint/2010/main" val="127429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所示，在综合完成后弹出的对话框中点击“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Cancel”</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75315" y="5450474"/>
            <a:ext cx="2202861"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4.79 </a:t>
            </a:r>
            <a:r>
              <a:rPr lang="zh-CN" altLang="en-US" sz="1600" b="1" dirty="0" smtClean="0">
                <a:latin typeface="+mj-ea"/>
                <a:ea typeface="+mj-ea"/>
                <a:cs typeface="Courier New" panose="02070309020205020404" pitchFamily="49" charset="0"/>
              </a:rPr>
              <a:t>综合</a:t>
            </a:r>
            <a:r>
              <a:rPr lang="zh-CN" altLang="en-US" sz="1600" b="1" dirty="0">
                <a:latin typeface="+mj-ea"/>
                <a:ea typeface="+mj-ea"/>
                <a:cs typeface="Courier New" panose="02070309020205020404" pitchFamily="49" charset="0"/>
              </a:rPr>
              <a:t>完成弹窗</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3086096" y="2802524"/>
            <a:ext cx="2781300" cy="2647950"/>
          </a:xfrm>
          <a:prstGeom prst="rect">
            <a:avLst/>
          </a:prstGeom>
        </p:spPr>
      </p:pic>
    </p:spTree>
    <p:extLst>
      <p:ext uri="{BB962C8B-B14F-4D97-AF65-F5344CB8AC3E}">
        <p14:creationId xmlns:p14="http://schemas.microsoft.com/office/powerpoint/2010/main" val="31990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Project Summary”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中查看综合后的信息，在“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Synthesis”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一栏中显示综合完成“</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Complete”,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并且没有错误或警告“</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No errors or warnings”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。如果“</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Project Summary”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页被关掉，可在工具栏中点击绿色的∑符号打开。</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973028" y="6446419"/>
            <a:ext cx="3007441"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4.80 Project </a:t>
            </a:r>
            <a:r>
              <a:rPr lang="en-US" altLang="zh-CN" sz="1600" b="1" dirty="0">
                <a:latin typeface="+mj-ea"/>
                <a:ea typeface="+mj-ea"/>
                <a:cs typeface="Courier New" panose="02070309020205020404" pitchFamily="49" charset="0"/>
              </a:rPr>
              <a:t>Summary</a:t>
            </a:r>
            <a:r>
              <a:rPr lang="zh-CN" altLang="en-US" sz="1600" b="1" dirty="0">
                <a:latin typeface="+mj-ea"/>
                <a:ea typeface="+mj-ea"/>
                <a:cs typeface="Courier New" panose="02070309020205020404" pitchFamily="49" charset="0"/>
              </a:rPr>
              <a:t>页</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183178" y="3375943"/>
            <a:ext cx="4587143" cy="3070476"/>
          </a:xfrm>
          <a:prstGeom prst="rect">
            <a:avLst/>
          </a:prstGeom>
          <a:ln>
            <a:solidFill>
              <a:schemeClr val="accent1"/>
            </a:solidFill>
          </a:ln>
        </p:spPr>
      </p:pic>
    </p:spTree>
    <p:extLst>
      <p:ext uri="{BB962C8B-B14F-4D97-AF65-F5344CB8AC3E}">
        <p14:creationId xmlns:p14="http://schemas.microsoft.com/office/powerpoint/2010/main" val="400860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所示，在左侧“</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栏</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中“</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Project Manager”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Project Settings”,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在弹出窗口的左侧一列选择“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Packager”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页进行如下设置，设置</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完成后点击“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Apply”,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再点击“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r>
              <a:rPr lang="en-US" altLang="zh-CN" b="1" dirty="0"/>
              <a:t>4.4.3 IP</a:t>
            </a:r>
            <a:r>
              <a:rPr lang="zh-CN" altLang="en-US" b="1" dirty="0"/>
              <a:t>封装</a:t>
            </a:r>
          </a:p>
        </p:txBody>
      </p:sp>
      <p:sp>
        <p:nvSpPr>
          <p:cNvPr id="2" name="矩形 1"/>
          <p:cNvSpPr/>
          <p:nvPr/>
        </p:nvSpPr>
        <p:spPr>
          <a:xfrm>
            <a:off x="3518393" y="6462944"/>
            <a:ext cx="1916712"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4.81 IP</a:t>
            </a:r>
            <a:r>
              <a:rPr lang="zh-CN" altLang="en-US" sz="1600" b="1" dirty="0">
                <a:latin typeface="+mj-ea"/>
                <a:ea typeface="+mj-ea"/>
                <a:cs typeface="Courier New" panose="02070309020205020404" pitchFamily="49" charset="0"/>
              </a:rPr>
              <a:t>封装设置</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514368" y="2990087"/>
            <a:ext cx="3924762" cy="3472857"/>
          </a:xfrm>
          <a:prstGeom prst="rect">
            <a:avLst/>
          </a:prstGeom>
          <a:ln>
            <a:solidFill>
              <a:schemeClr val="accent1"/>
            </a:solidFill>
          </a:ln>
        </p:spPr>
      </p:pic>
    </p:spTree>
    <p:extLst>
      <p:ext uri="{BB962C8B-B14F-4D97-AF65-F5344CB8AC3E}">
        <p14:creationId xmlns:p14="http://schemas.microsoft.com/office/powerpoint/2010/main" val="23864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所示菜单栏中的“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Tools” -&gt; “Create and Package 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680977" y="6095275"/>
            <a:ext cx="359153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4.82 Create </a:t>
            </a:r>
            <a:r>
              <a:rPr lang="en-US" altLang="zh-CN" sz="1600" b="1" dirty="0">
                <a:latin typeface="+mj-ea"/>
                <a:ea typeface="+mj-ea"/>
                <a:cs typeface="Courier New" panose="02070309020205020404" pitchFamily="49" charset="0"/>
              </a:rPr>
              <a:t>and Package IP</a:t>
            </a:r>
            <a:r>
              <a:rPr lang="zh-CN" altLang="en-US" sz="1600" b="1" dirty="0">
                <a:latin typeface="+mj-ea"/>
                <a:ea typeface="+mj-ea"/>
                <a:cs typeface="Courier New" panose="02070309020205020404" pitchFamily="49" charset="0"/>
              </a:rPr>
              <a:t>选项</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0" y="2722155"/>
            <a:ext cx="5039995" cy="3373120"/>
          </a:xfrm>
          <a:prstGeom prst="rect">
            <a:avLst/>
          </a:prstGeom>
          <a:ln>
            <a:solidFill>
              <a:schemeClr val="accent1"/>
            </a:solidFill>
          </a:ln>
        </p:spPr>
      </p:pic>
    </p:spTree>
    <p:extLst>
      <p:ext uri="{BB962C8B-B14F-4D97-AF65-F5344CB8AC3E}">
        <p14:creationId xmlns:p14="http://schemas.microsoft.com/office/powerpoint/2010/main" val="11604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514861" y="6196461"/>
            <a:ext cx="2151597"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4.83 </a:t>
            </a:r>
            <a:r>
              <a:rPr lang="zh-CN" altLang="en-US" sz="1600" b="1" dirty="0" smtClean="0">
                <a:latin typeface="+mj-ea"/>
                <a:ea typeface="+mj-ea"/>
                <a:cs typeface="Courier New" panose="02070309020205020404" pitchFamily="49" charset="0"/>
              </a:rPr>
              <a:t>创建</a:t>
            </a:r>
            <a:r>
              <a:rPr lang="en-US" altLang="zh-CN" sz="1600" b="1" dirty="0">
                <a:latin typeface="+mj-ea"/>
                <a:ea typeface="+mj-ea"/>
                <a:cs typeface="Courier New" panose="02070309020205020404" pitchFamily="49" charset="0"/>
              </a:rPr>
              <a:t>IP</a:t>
            </a:r>
            <a:r>
              <a:rPr lang="zh-CN" altLang="en-US" sz="1600" b="1" dirty="0">
                <a:latin typeface="+mj-ea"/>
                <a:ea typeface="+mj-ea"/>
                <a:cs typeface="Courier New" panose="02070309020205020404" pitchFamily="49" charset="0"/>
              </a:rPr>
              <a:t>核确认</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070663" y="2517906"/>
            <a:ext cx="5039995" cy="3678555"/>
          </a:xfrm>
          <a:prstGeom prst="rect">
            <a:avLst/>
          </a:prstGeom>
          <a:ln>
            <a:solidFill>
              <a:schemeClr val="accent1"/>
            </a:solidFill>
          </a:ln>
        </p:spPr>
      </p:pic>
    </p:spTree>
    <p:extLst>
      <p:ext uri="{BB962C8B-B14F-4D97-AF65-F5344CB8AC3E}">
        <p14:creationId xmlns:p14="http://schemas.microsoft.com/office/powerpoint/2010/main" val="409135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Packaging Options”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Package your current project”,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74844" y="6227354"/>
            <a:ext cx="220380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4.84 </a:t>
            </a:r>
            <a:r>
              <a:rPr lang="zh-CN" altLang="en-US" sz="1600" b="1" dirty="0" smtClean="0">
                <a:latin typeface="+mj-ea"/>
                <a:ea typeface="+mj-ea"/>
                <a:cs typeface="Courier New" panose="02070309020205020404" pitchFamily="49" charset="0"/>
              </a:rPr>
              <a:t>创建</a:t>
            </a:r>
            <a:r>
              <a:rPr lang="en-US" altLang="zh-CN" sz="1600" b="1" dirty="0">
                <a:latin typeface="+mj-ea"/>
                <a:ea typeface="+mj-ea"/>
                <a:cs typeface="Courier New" panose="02070309020205020404" pitchFamily="49" charset="0"/>
              </a:rPr>
              <a:t>IP</a:t>
            </a:r>
            <a:r>
              <a:rPr lang="zh-CN" altLang="en-US" sz="1600" b="1" dirty="0">
                <a:latin typeface="+mj-ea"/>
                <a:ea typeface="+mj-ea"/>
                <a:cs typeface="Courier New" panose="02070309020205020404" pitchFamily="49" charset="0"/>
              </a:rPr>
              <a:t>核选项</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48" y="2556526"/>
            <a:ext cx="5039995" cy="3678555"/>
          </a:xfrm>
          <a:prstGeom prst="rect">
            <a:avLst/>
          </a:prstGeom>
          <a:ln>
            <a:solidFill>
              <a:schemeClr val="accent1"/>
            </a:solidFill>
          </a:ln>
        </p:spPr>
      </p:pic>
    </p:spTree>
    <p:extLst>
      <p:ext uri="{BB962C8B-B14F-4D97-AF65-F5344CB8AC3E}">
        <p14:creationId xmlns:p14="http://schemas.microsoft.com/office/powerpoint/2010/main" val="174131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所示，记住此处“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 Location”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指向的位置，也可通过点击右侧带省略号的按钮来给</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指定新的位置。点击“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04734" y="6465765"/>
            <a:ext cx="2144020"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4.85 IP</a:t>
            </a:r>
            <a:r>
              <a:rPr lang="zh-CN" altLang="en-US" sz="1600" b="1" dirty="0">
                <a:latin typeface="+mj-ea"/>
                <a:ea typeface="+mj-ea"/>
                <a:cs typeface="Courier New" panose="02070309020205020404" pitchFamily="49" charset="0"/>
              </a:rPr>
              <a:t>核位置指定</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47" y="2787210"/>
            <a:ext cx="5039995" cy="3678555"/>
          </a:xfrm>
          <a:prstGeom prst="rect">
            <a:avLst/>
          </a:prstGeom>
          <a:ln>
            <a:solidFill>
              <a:schemeClr val="accent1"/>
            </a:solidFill>
          </a:ln>
        </p:spPr>
      </p:pic>
    </p:spTree>
    <p:extLst>
      <p:ext uri="{BB962C8B-B14F-4D97-AF65-F5344CB8AC3E}">
        <p14:creationId xmlns:p14="http://schemas.microsoft.com/office/powerpoint/2010/main" val="181815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Finish”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93117" y="5873476"/>
            <a:ext cx="222264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4.86 IP</a:t>
            </a:r>
            <a:r>
              <a:rPr lang="zh-CN" altLang="en-US" sz="1600" b="1" dirty="0">
                <a:latin typeface="+mj-ea"/>
                <a:ea typeface="+mj-ea"/>
                <a:cs typeface="Courier New" panose="02070309020205020404" pitchFamily="49" charset="0"/>
              </a:rPr>
              <a:t>核创建完成</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84443" y="2194921"/>
            <a:ext cx="5039995" cy="3678555"/>
          </a:xfrm>
          <a:prstGeom prst="rect">
            <a:avLst/>
          </a:prstGeom>
          <a:ln>
            <a:solidFill>
              <a:schemeClr val="accent1"/>
            </a:solidFill>
          </a:ln>
        </p:spPr>
      </p:pic>
    </p:spTree>
    <p:extLst>
      <p:ext uri="{BB962C8B-B14F-4D97-AF65-F5344CB8AC3E}">
        <p14:creationId xmlns:p14="http://schemas.microsoft.com/office/powerpoint/2010/main" val="285216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Package 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标签页下，点击“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Identification”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可查看并修改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的相关信息。</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134720" y="6096321"/>
            <a:ext cx="2684057"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4.87 Package </a:t>
            </a:r>
            <a:r>
              <a:rPr lang="en-US" altLang="zh-CN" sz="1600" b="1" dirty="0">
                <a:latin typeface="+mj-ea"/>
                <a:ea typeface="+mj-ea"/>
                <a:cs typeface="Courier New" panose="02070309020205020404" pitchFamily="49" charset="0"/>
              </a:rPr>
              <a:t>IP</a:t>
            </a:r>
            <a:r>
              <a:rPr lang="zh-CN" altLang="en-US" sz="1600" b="1" dirty="0">
                <a:latin typeface="+mj-ea"/>
                <a:ea typeface="+mj-ea"/>
                <a:cs typeface="Courier New" panose="02070309020205020404" pitchFamily="49" charset="0"/>
              </a:rPr>
              <a:t>标签页</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723201"/>
            <a:ext cx="5039995" cy="3373120"/>
          </a:xfrm>
          <a:prstGeom prst="rect">
            <a:avLst/>
          </a:prstGeom>
          <a:ln>
            <a:solidFill>
              <a:schemeClr val="accent1"/>
            </a:solidFill>
          </a:ln>
        </p:spPr>
      </p:pic>
    </p:spTree>
    <p:extLst>
      <p:ext uri="{BB962C8B-B14F-4D97-AF65-F5344CB8AC3E}">
        <p14:creationId xmlns:p14="http://schemas.microsoft.com/office/powerpoint/2010/main" val="42709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Compatibility”,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然后点击右侧的加号，选择第一项“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Family Explicitly…”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753866" y="6058077"/>
            <a:ext cx="344576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4.88 Add </a:t>
            </a:r>
            <a:r>
              <a:rPr lang="en-US" altLang="zh-CN" sz="1600" b="1" dirty="0">
                <a:latin typeface="+mj-ea"/>
                <a:ea typeface="+mj-ea"/>
                <a:cs typeface="Courier New" panose="02070309020205020404" pitchFamily="49" charset="0"/>
              </a:rPr>
              <a:t>Family Explicitly</a:t>
            </a:r>
            <a:r>
              <a:rPr lang="zh-CN" altLang="en-US" sz="1600" b="1" dirty="0">
                <a:latin typeface="+mj-ea"/>
                <a:ea typeface="+mj-ea"/>
                <a:cs typeface="Courier New" panose="02070309020205020404" pitchFamily="49" charset="0"/>
              </a:rPr>
              <a:t>选项</a:t>
            </a:r>
            <a:endParaRPr lang="zh-CN" altLang="en-US" sz="1600" b="1" dirty="0">
              <a:latin typeface="+mj-ea"/>
              <a:ea typeface="+mj-ea"/>
            </a:endParaRP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2046922" y="2769251"/>
            <a:ext cx="4859655" cy="3253105"/>
          </a:xfrm>
          <a:prstGeom prst="rect">
            <a:avLst/>
          </a:prstGeom>
          <a:ln>
            <a:solidFill>
              <a:schemeClr val="accent1"/>
            </a:solidFill>
          </a:ln>
        </p:spPr>
      </p:pic>
    </p:spTree>
    <p:extLst>
      <p:ext uri="{BB962C8B-B14F-4D97-AF65-F5344CB8AC3E}">
        <p14:creationId xmlns:p14="http://schemas.microsoft.com/office/powerpoint/2010/main" val="355569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45863" y="1731932"/>
            <a:ext cx="3252395" cy="3905043"/>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b="1" dirty="0">
                <a:solidFill>
                  <a:schemeClr val="tx1">
                    <a:lumMod val="75000"/>
                    <a:lumOff val="25000"/>
                  </a:schemeClr>
                </a:solidFill>
                <a:latin typeface="+mj-ea"/>
                <a:ea typeface="+mj-ea"/>
              </a:rPr>
              <a:t>板上配有</a:t>
            </a:r>
            <a:r>
              <a:rPr lang="en-US" altLang="zh-CN" b="1" dirty="0">
                <a:solidFill>
                  <a:schemeClr val="tx1">
                    <a:lumMod val="75000"/>
                    <a:lumOff val="25000"/>
                  </a:schemeClr>
                </a:solidFill>
                <a:latin typeface="+mj-ea"/>
                <a:ea typeface="+mj-ea"/>
              </a:rPr>
              <a:t>5</a:t>
            </a:r>
            <a:r>
              <a:rPr lang="zh-CN" altLang="en-US" b="1" dirty="0">
                <a:solidFill>
                  <a:schemeClr val="tx1">
                    <a:lumMod val="75000"/>
                    <a:lumOff val="25000"/>
                  </a:schemeClr>
                </a:solidFill>
                <a:latin typeface="+mj-ea"/>
                <a:ea typeface="+mj-ea"/>
              </a:rPr>
              <a:t>个按键，当按键按下时，表示</a:t>
            </a:r>
            <a:r>
              <a:rPr lang="en-US" altLang="zh-CN" b="1" dirty="0">
                <a:solidFill>
                  <a:schemeClr val="tx1">
                    <a:lumMod val="75000"/>
                    <a:lumOff val="25000"/>
                  </a:schemeClr>
                </a:solidFill>
                <a:latin typeface="+mj-ea"/>
                <a:ea typeface="+mj-ea"/>
              </a:rPr>
              <a:t>FPGA</a:t>
            </a:r>
            <a:r>
              <a:rPr lang="zh-CN" altLang="en-US" b="1" dirty="0">
                <a:solidFill>
                  <a:schemeClr val="tx1">
                    <a:lumMod val="75000"/>
                    <a:lumOff val="25000"/>
                  </a:schemeClr>
                </a:solidFill>
                <a:latin typeface="+mj-ea"/>
                <a:ea typeface="+mj-ea"/>
              </a:rPr>
              <a:t>的相应输入脚为高电平。在开发学习过程中，建议每个工程项目都有一个复位输入，这样有利于代码调试。</a:t>
            </a:r>
            <a:endParaRPr lang="en-US" altLang="zh-CN"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r>
              <a:rPr lang="zh-CN" altLang="en-US" b="1" dirty="0"/>
              <a:t>按键电路</a:t>
            </a: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4276912" y="1018375"/>
            <a:ext cx="3656854" cy="5050731"/>
          </a:xfrm>
          <a:prstGeom prst="rect">
            <a:avLst/>
          </a:prstGeom>
          <a:ln>
            <a:solidFill>
              <a:schemeClr val="accent1"/>
            </a:solidFill>
          </a:ln>
        </p:spPr>
      </p:pic>
      <p:sp>
        <p:nvSpPr>
          <p:cNvPr id="2" name="文本框 1"/>
          <p:cNvSpPr txBox="1"/>
          <p:nvPr/>
        </p:nvSpPr>
        <p:spPr>
          <a:xfrm>
            <a:off x="4980455" y="6069106"/>
            <a:ext cx="2249767" cy="475129"/>
          </a:xfrm>
          <a:prstGeom prst="rect">
            <a:avLst/>
          </a:prstGeom>
          <a:noFill/>
        </p:spPr>
        <p:txBody>
          <a:bodyPr wrap="none" rtlCol="0">
            <a:noAutofit/>
          </a:bodyPr>
          <a:lstStyle/>
          <a:p>
            <a:r>
              <a:rPr lang="zh-CN" altLang="en-US" sz="1800" b="1" dirty="0" smtClean="0">
                <a:latin typeface="微软雅黑" panose="020B0503020204020204" pitchFamily="34" charset="-122"/>
                <a:ea typeface="微软雅黑" panose="020B0503020204020204" pitchFamily="34" charset="-122"/>
              </a:rPr>
              <a:t>图</a:t>
            </a:r>
            <a:r>
              <a:rPr lang="en-US" altLang="zh-CN" sz="1800" b="1" dirty="0" smtClean="0">
                <a:latin typeface="微软雅黑" panose="020B0503020204020204" pitchFamily="34" charset="-122"/>
                <a:ea typeface="微软雅黑" panose="020B0503020204020204" pitchFamily="34" charset="-122"/>
              </a:rPr>
              <a:t>4.2 </a:t>
            </a:r>
            <a:r>
              <a:rPr lang="zh-CN" altLang="en-US" sz="1800" b="1" dirty="0" smtClean="0">
                <a:latin typeface="微软雅黑" panose="020B0503020204020204" pitchFamily="34" charset="-122"/>
                <a:ea typeface="微软雅黑" panose="020B0503020204020204" pitchFamily="34" charset="-122"/>
              </a:rPr>
              <a:t>板</a:t>
            </a:r>
            <a:r>
              <a:rPr lang="zh-CN" altLang="en-US" sz="1800" b="1" dirty="0">
                <a:latin typeface="微软雅黑" panose="020B0503020204020204" pitchFamily="34" charset="-122"/>
                <a:ea typeface="微软雅黑" panose="020B0503020204020204" pitchFamily="34" charset="-122"/>
              </a:rPr>
              <a:t>卡外设电路</a:t>
            </a:r>
          </a:p>
        </p:txBody>
      </p:sp>
    </p:spTree>
    <p:extLst>
      <p:ext uri="{BB962C8B-B14F-4D97-AF65-F5344CB8AC3E}">
        <p14:creationId xmlns:p14="http://schemas.microsoft.com/office/powerpoint/2010/main" val="428663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所示，在弹出的“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Family”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窗口选中除了“</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artix7 (Artix-7)”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之外的所有器件系列，在下面的“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Life-cycle”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Production”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41112" y="6442859"/>
            <a:ext cx="247127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4.89 Add </a:t>
            </a:r>
            <a:r>
              <a:rPr lang="en-US" altLang="zh-CN" sz="1600" b="1" dirty="0">
                <a:latin typeface="+mj-ea"/>
                <a:ea typeface="+mj-ea"/>
                <a:cs typeface="Courier New" panose="02070309020205020404" pitchFamily="49" charset="0"/>
              </a:rPr>
              <a:t>Family</a:t>
            </a:r>
            <a:r>
              <a:rPr lang="zh-CN" altLang="en-US" sz="1600" b="1" dirty="0">
                <a:latin typeface="+mj-ea"/>
                <a:ea typeface="+mj-ea"/>
                <a:cs typeface="Courier New" panose="02070309020205020404" pitchFamily="49" charset="0"/>
              </a:rPr>
              <a:t>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3366750" y="2538478"/>
            <a:ext cx="2220000" cy="3904381"/>
          </a:xfrm>
          <a:prstGeom prst="rect">
            <a:avLst/>
          </a:prstGeom>
          <a:ln>
            <a:solidFill>
              <a:schemeClr val="accent1"/>
            </a:solidFill>
          </a:ln>
        </p:spPr>
      </p:pic>
    </p:spTree>
    <p:extLst>
      <p:ext uri="{BB962C8B-B14F-4D97-AF65-F5344CB8AC3E}">
        <p14:creationId xmlns:p14="http://schemas.microsoft.com/office/powerpoint/2010/main" val="287977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4.90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Customization GUI”,</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在右侧可以预览</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的信号接口，同时可以在“</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ComponentName</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处修改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的名称。</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821232" y="5915810"/>
            <a:ext cx="3311032"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4.90 Customization </a:t>
            </a:r>
            <a:r>
              <a:rPr lang="en-US" altLang="zh-CN" sz="1600" b="1" dirty="0">
                <a:latin typeface="+mj-ea"/>
                <a:ea typeface="+mj-ea"/>
                <a:cs typeface="Courier New" panose="02070309020205020404" pitchFamily="49" charset="0"/>
              </a:rPr>
              <a:t>GUI</a:t>
            </a:r>
            <a:r>
              <a:rPr lang="zh-CN" altLang="en-US" sz="1600" b="1" dirty="0">
                <a:latin typeface="+mj-ea"/>
                <a:ea typeface="+mj-ea"/>
                <a:cs typeface="Courier New" panose="02070309020205020404" pitchFamily="49" charset="0"/>
              </a:rPr>
              <a:t>选项</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1" y="2706520"/>
            <a:ext cx="5039995" cy="3209290"/>
          </a:xfrm>
          <a:prstGeom prst="rect">
            <a:avLst/>
          </a:prstGeom>
          <a:ln>
            <a:solidFill>
              <a:schemeClr val="accent1"/>
            </a:solidFill>
          </a:ln>
        </p:spPr>
      </p:pic>
    </p:spTree>
    <p:extLst>
      <p:ext uri="{BB962C8B-B14F-4D97-AF65-F5344CB8AC3E}">
        <p14:creationId xmlns:p14="http://schemas.microsoft.com/office/powerpoint/2010/main" val="118156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4.91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Review and Package”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可查看</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的最终信息，此处要留意</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的根目录“</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Root directory”,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确认无误后点击“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Package 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82489" y="6142872"/>
            <a:ext cx="2788518"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4.91 </a:t>
            </a:r>
            <a:r>
              <a:rPr lang="zh-CN" altLang="en-US" sz="1600" b="1" dirty="0" smtClean="0">
                <a:latin typeface="+mj-ea"/>
                <a:ea typeface="+mj-ea"/>
                <a:cs typeface="Courier New" panose="02070309020205020404" pitchFamily="49" charset="0"/>
              </a:rPr>
              <a:t>查看</a:t>
            </a:r>
            <a:r>
              <a:rPr lang="en-US" altLang="zh-CN" sz="1600" b="1" dirty="0">
                <a:latin typeface="+mj-ea"/>
                <a:ea typeface="+mj-ea"/>
                <a:cs typeface="Courier New" panose="02070309020205020404" pitchFamily="49" charset="0"/>
              </a:rPr>
              <a:t>IP</a:t>
            </a:r>
            <a:r>
              <a:rPr lang="zh-CN" altLang="en-US" sz="1600" b="1" dirty="0">
                <a:latin typeface="+mj-ea"/>
                <a:ea typeface="+mj-ea"/>
                <a:cs typeface="Courier New" panose="02070309020205020404" pitchFamily="49" charset="0"/>
              </a:rPr>
              <a:t>信息查看窗口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1" y="2818012"/>
            <a:ext cx="5039995" cy="3324860"/>
          </a:xfrm>
          <a:prstGeom prst="rect">
            <a:avLst/>
          </a:prstGeom>
          <a:ln>
            <a:solidFill>
              <a:schemeClr val="accent1"/>
            </a:solidFill>
          </a:ln>
        </p:spPr>
      </p:pic>
    </p:spTree>
    <p:extLst>
      <p:ext uri="{BB962C8B-B14F-4D97-AF65-F5344CB8AC3E}">
        <p14:creationId xmlns:p14="http://schemas.microsoft.com/office/powerpoint/2010/main" val="91716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12.IP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封装完成后，在图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4.92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所示的弹出对话框中点击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31671" y="4398632"/>
            <a:ext cx="2368640"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4.92 IP</a:t>
            </a:r>
            <a:r>
              <a:rPr lang="zh-CN" altLang="en-US" sz="1600" b="1" dirty="0">
                <a:latin typeface="+mj-ea"/>
                <a:ea typeface="+mj-ea"/>
                <a:cs typeface="Courier New" panose="02070309020205020404" pitchFamily="49" charset="0"/>
              </a:rPr>
              <a:t>封装完成弹窗</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753866" y="3093707"/>
            <a:ext cx="3524250" cy="1304925"/>
          </a:xfrm>
          <a:prstGeom prst="rect">
            <a:avLst/>
          </a:prstGeom>
        </p:spPr>
      </p:pic>
    </p:spTree>
    <p:extLst>
      <p:ext uri="{BB962C8B-B14F-4D97-AF65-F5344CB8AC3E}">
        <p14:creationId xmlns:p14="http://schemas.microsoft.com/office/powerpoint/2010/main" val="292471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4.93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所示，在菜单栏点击“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File”-&gt; “Close Project”,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在弹出的确认窗口中点击“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关闭当前工程。</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185128" y="6087868"/>
            <a:ext cx="2583244"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4.93 </a:t>
            </a:r>
            <a:r>
              <a:rPr lang="zh-CN" altLang="en-US" sz="1600" b="1" dirty="0" smtClean="0">
                <a:latin typeface="+mj-ea"/>
                <a:ea typeface="+mj-ea"/>
                <a:cs typeface="Courier New" panose="02070309020205020404" pitchFamily="49" charset="0"/>
              </a:rPr>
              <a:t>关闭</a:t>
            </a:r>
            <a:r>
              <a:rPr lang="zh-CN" altLang="en-US" sz="1600" b="1" dirty="0">
                <a:latin typeface="+mj-ea"/>
                <a:ea typeface="+mj-ea"/>
                <a:cs typeface="Courier New" panose="02070309020205020404" pitchFamily="49" charset="0"/>
              </a:rPr>
              <a:t>当前工程选项</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292653" y="2564253"/>
            <a:ext cx="5039995" cy="3523615"/>
          </a:xfrm>
          <a:prstGeom prst="rect">
            <a:avLst/>
          </a:prstGeom>
          <a:ln>
            <a:solidFill>
              <a:schemeClr val="accent1"/>
            </a:solidFill>
          </a:ln>
        </p:spPr>
      </p:pic>
    </p:spTree>
    <p:extLst>
      <p:ext uri="{BB962C8B-B14F-4D97-AF65-F5344CB8AC3E}">
        <p14:creationId xmlns:p14="http://schemas.microsoft.com/office/powerpoint/2010/main" val="101738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4.94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所示，打开资源管理器，进入</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封装时指定的目录，可以看到用户封装自定义</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后生成的相关文件。</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93036" y="5347957"/>
            <a:ext cx="1967424"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4.94 IP</a:t>
            </a:r>
            <a:r>
              <a:rPr lang="zh-CN" altLang="en-US" sz="1600" b="1" dirty="0">
                <a:latin typeface="+mj-ea"/>
                <a:ea typeface="+mj-ea"/>
                <a:cs typeface="Courier New" panose="02070309020205020404" pitchFamily="49" charset="0"/>
              </a:rPr>
              <a:t>封装目录</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1" y="3449307"/>
            <a:ext cx="5039995" cy="1898650"/>
          </a:xfrm>
          <a:prstGeom prst="rect">
            <a:avLst/>
          </a:prstGeom>
          <a:ln>
            <a:solidFill>
              <a:schemeClr val="accent1"/>
            </a:solidFill>
          </a:ln>
        </p:spPr>
      </p:pic>
    </p:spTree>
    <p:extLst>
      <p:ext uri="{BB962C8B-B14F-4D97-AF65-F5344CB8AC3E}">
        <p14:creationId xmlns:p14="http://schemas.microsoft.com/office/powerpoint/2010/main" val="104846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按照文档开头的步骤，新建工程“</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flow_led_bd</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，结果如图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4.95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p>
        </p:txBody>
      </p:sp>
      <p:sp>
        <p:nvSpPr>
          <p:cNvPr id="7266" name="标题 7265"/>
          <p:cNvSpPr>
            <a:spLocks noGrp="1"/>
          </p:cNvSpPr>
          <p:nvPr>
            <p:ph type="title"/>
          </p:nvPr>
        </p:nvSpPr>
        <p:spPr/>
        <p:txBody>
          <a:bodyPr/>
          <a:lstStyle/>
          <a:p>
            <a:r>
              <a:rPr lang="en-US" altLang="zh-CN" b="1" dirty="0" smtClean="0"/>
              <a:t>4.4.4 </a:t>
            </a:r>
            <a:r>
              <a:rPr lang="zh-CN" altLang="en-US" b="1" dirty="0" smtClean="0"/>
              <a:t>添加</a:t>
            </a:r>
            <a:r>
              <a:rPr lang="zh-CN" altLang="en-US" b="1" dirty="0"/>
              <a:t>用户自定义</a:t>
            </a:r>
            <a:r>
              <a:rPr lang="en-US" altLang="zh-CN" b="1" dirty="0"/>
              <a:t>IP</a:t>
            </a:r>
            <a:endParaRPr lang="zh-CN" altLang="en-US" b="1" dirty="0"/>
          </a:p>
        </p:txBody>
      </p:sp>
      <p:sp>
        <p:nvSpPr>
          <p:cNvPr id="2" name="矩形 1"/>
          <p:cNvSpPr/>
          <p:nvPr/>
        </p:nvSpPr>
        <p:spPr>
          <a:xfrm>
            <a:off x="3485137" y="5801798"/>
            <a:ext cx="1983222" cy="307777"/>
          </a:xfrm>
          <a:prstGeom prst="rect">
            <a:avLst/>
          </a:prstGeom>
        </p:spPr>
        <p:txBody>
          <a:bodyPr wrap="square">
            <a:spAutoFit/>
          </a:bodyPr>
          <a:lstStyle/>
          <a:p>
            <a:r>
              <a:rPr lang="zh-CN" altLang="en-US" sz="1400" b="1" dirty="0">
                <a:latin typeface="+mj-ea"/>
                <a:ea typeface="+mj-ea"/>
                <a:cs typeface="Courier New" panose="02070309020205020404" pitchFamily="49" charset="0"/>
              </a:rPr>
              <a:t>图</a:t>
            </a:r>
            <a:r>
              <a:rPr lang="en-US" altLang="zh-CN" sz="1400" b="1" dirty="0" smtClean="0">
                <a:latin typeface="+mj-ea"/>
                <a:ea typeface="+mj-ea"/>
                <a:cs typeface="Courier New" panose="02070309020205020404" pitchFamily="49" charset="0"/>
              </a:rPr>
              <a:t>4.95 </a:t>
            </a:r>
            <a:r>
              <a:rPr lang="zh-CN" altLang="en-US" sz="1400" b="1" dirty="0" smtClean="0">
                <a:latin typeface="+mj-ea"/>
                <a:ea typeface="+mj-ea"/>
                <a:cs typeface="Courier New" panose="02070309020205020404" pitchFamily="49" charset="0"/>
              </a:rPr>
              <a:t>新建</a:t>
            </a:r>
            <a:r>
              <a:rPr lang="zh-CN" altLang="en-US" sz="1400" b="1" dirty="0">
                <a:latin typeface="+mj-ea"/>
                <a:ea typeface="+mj-ea"/>
                <a:cs typeface="Courier New" panose="02070309020205020404" pitchFamily="49" charset="0"/>
              </a:rPr>
              <a:t>工程窗口</a:t>
            </a:r>
            <a:endParaRPr lang="zh-CN" altLang="en-US" sz="14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1" y="2642673"/>
            <a:ext cx="5039995" cy="3159125"/>
          </a:xfrm>
          <a:prstGeom prst="rect">
            <a:avLst/>
          </a:prstGeom>
          <a:ln>
            <a:solidFill>
              <a:schemeClr val="accent1"/>
            </a:solidFill>
          </a:ln>
        </p:spPr>
      </p:pic>
    </p:spTree>
    <p:extLst>
      <p:ext uri="{BB962C8B-B14F-4D97-AF65-F5344CB8AC3E}">
        <p14:creationId xmlns:p14="http://schemas.microsoft.com/office/powerpoint/2010/main" val="145580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4.96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所示，将</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4.4.3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节中第</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步打开的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封装目录中的压缩包“</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xilinx.com_user_clk_div_1.0.zip”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拷贝到当前工程目录，并解压到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xilinx.com_user_clk_div_1.0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30367" y="5373079"/>
            <a:ext cx="2292763"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4.96 </a:t>
            </a:r>
            <a:r>
              <a:rPr lang="zh-CN" altLang="en-US" sz="1600" b="1" dirty="0" smtClean="0">
                <a:latin typeface="+mj-ea"/>
                <a:ea typeface="+mj-ea"/>
                <a:cs typeface="Courier New" panose="02070309020205020404" pitchFamily="49" charset="0"/>
              </a:rPr>
              <a:t>当前</a:t>
            </a:r>
            <a:r>
              <a:rPr lang="zh-CN" altLang="en-US" sz="1600" b="1" dirty="0">
                <a:latin typeface="+mj-ea"/>
                <a:ea typeface="+mj-ea"/>
                <a:cs typeface="Courier New" panose="02070309020205020404" pitchFamily="49" charset="0"/>
              </a:rPr>
              <a:t>工程目录</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3474429"/>
            <a:ext cx="5039995" cy="1898650"/>
          </a:xfrm>
          <a:prstGeom prst="rect">
            <a:avLst/>
          </a:prstGeom>
          <a:ln>
            <a:solidFill>
              <a:schemeClr val="accent1"/>
            </a:solidFill>
          </a:ln>
        </p:spPr>
      </p:pic>
    </p:spTree>
    <p:extLst>
      <p:ext uri="{BB962C8B-B14F-4D97-AF65-F5344CB8AC3E}">
        <p14:creationId xmlns:p14="http://schemas.microsoft.com/office/powerpoint/2010/main" val="25441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4.97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所示，在左侧“</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栏中的“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Project Manager”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下点击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Project Settings”,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在弹出窗口的左侧一列点击选中“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。进入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Repository Manager”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标签页，点击加号。</a:t>
            </a:r>
          </a:p>
        </p:txBody>
      </p:sp>
      <p:sp>
        <p:nvSpPr>
          <p:cNvPr id="7266" name="标题 7265"/>
          <p:cNvSpPr>
            <a:spLocks noGrp="1"/>
          </p:cNvSpPr>
          <p:nvPr>
            <p:ph type="title"/>
          </p:nvPr>
        </p:nvSpPr>
        <p:spPr/>
        <p:txBody>
          <a:bodyPr/>
          <a:lstStyle/>
          <a:p>
            <a:endParaRPr lang="zh-CN" altLang="en-US" b="1" dirty="0"/>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2514369" y="3015076"/>
            <a:ext cx="3924762" cy="3472857"/>
          </a:xfrm>
          <a:prstGeom prst="rect">
            <a:avLst/>
          </a:prstGeom>
          <a:ln>
            <a:solidFill>
              <a:schemeClr val="accent1"/>
            </a:solidFill>
          </a:ln>
        </p:spPr>
      </p:pic>
      <p:sp>
        <p:nvSpPr>
          <p:cNvPr id="6" name="矩形 5"/>
          <p:cNvSpPr/>
          <p:nvPr/>
        </p:nvSpPr>
        <p:spPr>
          <a:xfrm>
            <a:off x="2630484" y="6485281"/>
            <a:ext cx="3692531"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4.97 Repository </a:t>
            </a:r>
            <a:r>
              <a:rPr lang="en-US" altLang="zh-CN" sz="1600" b="1" dirty="0">
                <a:latin typeface="+mj-ea"/>
                <a:ea typeface="+mj-ea"/>
                <a:cs typeface="Courier New" panose="02070309020205020404" pitchFamily="49" charset="0"/>
              </a:rPr>
              <a:t>Manager</a:t>
            </a:r>
            <a:r>
              <a:rPr lang="zh-CN" altLang="en-US" sz="1600" b="1" dirty="0">
                <a:latin typeface="+mj-ea"/>
                <a:ea typeface="+mj-ea"/>
                <a:cs typeface="Courier New" panose="02070309020205020404" pitchFamily="49" charset="0"/>
              </a:rPr>
              <a:t>标签页</a:t>
            </a:r>
            <a:endParaRPr lang="zh-CN" altLang="en-US" sz="1600" b="1" dirty="0">
              <a:latin typeface="+mj-ea"/>
              <a:ea typeface="+mj-ea"/>
            </a:endParaRPr>
          </a:p>
        </p:txBody>
      </p:sp>
    </p:spTree>
    <p:extLst>
      <p:ext uri="{BB962C8B-B14F-4D97-AF65-F5344CB8AC3E}">
        <p14:creationId xmlns:p14="http://schemas.microsoft.com/office/powerpoint/2010/main" val="37487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进入当前工程目录，选中解压出来的文件夹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xilinx.com_user_clk_div_1.0,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Select”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，见图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4.98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1956752" y="2905642"/>
            <a:ext cx="5039995" cy="3149600"/>
          </a:xfrm>
          <a:prstGeom prst="rect">
            <a:avLst/>
          </a:prstGeom>
          <a:ln>
            <a:solidFill>
              <a:schemeClr val="accent1"/>
            </a:solidFill>
          </a:ln>
        </p:spPr>
      </p:pic>
      <p:sp>
        <p:nvSpPr>
          <p:cNvPr id="2" name="矩形 1"/>
          <p:cNvSpPr/>
          <p:nvPr/>
        </p:nvSpPr>
        <p:spPr>
          <a:xfrm>
            <a:off x="3314412" y="6055242"/>
            <a:ext cx="2324675" cy="338554"/>
          </a:xfrm>
          <a:prstGeom prst="rect">
            <a:avLst/>
          </a:prstGeom>
        </p:spPr>
        <p:txBody>
          <a:bodyPr wrap="none">
            <a:spAutoFit/>
          </a:bodyPr>
          <a:lstStyle/>
          <a:p>
            <a:pPr algn="ctr">
              <a:spcAft>
                <a:spcPts val="0"/>
              </a:spcAft>
            </a:pPr>
            <a:r>
              <a:rPr lang="zh-CN" altLang="zh-CN"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4.98 IP</a:t>
            </a:r>
            <a:r>
              <a:rPr lang="zh-CN" altLang="zh-CN" sz="1600" b="1" kern="100" dirty="0">
                <a:latin typeface="微软雅黑" panose="020B0503020204020204" pitchFamily="34" charset="-122"/>
                <a:ea typeface="微软雅黑" panose="020B0503020204020204" pitchFamily="34" charset="-122"/>
                <a:cs typeface="Courier New" panose="02070309020205020404" pitchFamily="49" charset="0"/>
              </a:rPr>
              <a:t>文件选择窗口</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7482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83110" y="1591218"/>
            <a:ext cx="3252395" cy="3905043"/>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b="1" dirty="0">
                <a:solidFill>
                  <a:schemeClr val="tx1">
                    <a:lumMod val="75000"/>
                    <a:lumOff val="25000"/>
                  </a:schemeClr>
                </a:solidFill>
                <a:latin typeface="+mj-ea"/>
                <a:ea typeface="+mj-ea"/>
              </a:rPr>
              <a:t>板卡使用的是两个</a:t>
            </a:r>
            <a:r>
              <a:rPr lang="en-US" altLang="zh-CN" b="1" dirty="0">
                <a:solidFill>
                  <a:schemeClr val="tx1">
                    <a:lumMod val="75000"/>
                    <a:lumOff val="25000"/>
                  </a:schemeClr>
                </a:solidFill>
                <a:latin typeface="+mj-ea"/>
                <a:ea typeface="+mj-ea"/>
              </a:rPr>
              <a:t>4</a:t>
            </a:r>
            <a:r>
              <a:rPr lang="zh-CN" altLang="en-US" b="1" dirty="0">
                <a:solidFill>
                  <a:schemeClr val="tx1">
                    <a:lumMod val="75000"/>
                    <a:lumOff val="25000"/>
                  </a:schemeClr>
                </a:solidFill>
                <a:latin typeface="+mj-ea"/>
                <a:ea typeface="+mj-ea"/>
              </a:rPr>
              <a:t>位带小数点的七段共阳数码管，每一位都由七段</a:t>
            </a:r>
            <a:r>
              <a:rPr lang="en-US" altLang="zh-CN" b="1" dirty="0">
                <a:solidFill>
                  <a:schemeClr val="tx1">
                    <a:lumMod val="75000"/>
                    <a:lumOff val="25000"/>
                  </a:schemeClr>
                </a:solidFill>
                <a:latin typeface="+mj-ea"/>
                <a:ea typeface="+mj-ea"/>
              </a:rPr>
              <a:t>LED</a:t>
            </a:r>
            <a:r>
              <a:rPr lang="zh-CN" altLang="en-US" b="1" dirty="0">
                <a:solidFill>
                  <a:schemeClr val="tx1">
                    <a:lumMod val="75000"/>
                    <a:lumOff val="25000"/>
                  </a:schemeClr>
                </a:solidFill>
                <a:latin typeface="+mj-ea"/>
                <a:ea typeface="+mj-ea"/>
              </a:rPr>
              <a:t>组成。每一段</a:t>
            </a:r>
            <a:r>
              <a:rPr lang="en-US" altLang="zh-CN" b="1" dirty="0">
                <a:solidFill>
                  <a:schemeClr val="tx1">
                    <a:lumMod val="75000"/>
                    <a:lumOff val="25000"/>
                  </a:schemeClr>
                </a:solidFill>
                <a:latin typeface="+mj-ea"/>
                <a:ea typeface="+mj-ea"/>
              </a:rPr>
              <a:t>LED</a:t>
            </a:r>
            <a:r>
              <a:rPr lang="zh-CN" altLang="en-US" b="1" dirty="0">
                <a:solidFill>
                  <a:schemeClr val="tx1">
                    <a:lumMod val="75000"/>
                    <a:lumOff val="25000"/>
                  </a:schemeClr>
                </a:solidFill>
                <a:latin typeface="+mj-ea"/>
                <a:ea typeface="+mj-ea"/>
              </a:rPr>
              <a:t>可以单独描述，当相应的输出脚为低电平时，该段位的</a:t>
            </a:r>
            <a:r>
              <a:rPr lang="en-US" altLang="zh-CN" b="1" dirty="0">
                <a:solidFill>
                  <a:schemeClr val="tx1">
                    <a:lumMod val="75000"/>
                    <a:lumOff val="25000"/>
                  </a:schemeClr>
                </a:solidFill>
                <a:latin typeface="+mj-ea"/>
                <a:ea typeface="+mj-ea"/>
              </a:rPr>
              <a:t>LED</a:t>
            </a:r>
            <a:r>
              <a:rPr lang="zh-CN" altLang="en-US" b="1" dirty="0">
                <a:solidFill>
                  <a:schemeClr val="tx1">
                    <a:lumMod val="75000"/>
                    <a:lumOff val="25000"/>
                  </a:schemeClr>
                </a:solidFill>
                <a:latin typeface="+mj-ea"/>
                <a:ea typeface="+mj-ea"/>
              </a:rPr>
              <a:t>点亮。</a:t>
            </a:r>
            <a:endParaRPr lang="en-US" altLang="zh-CN"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r>
              <a:rPr lang="zh-CN" altLang="en-US" b="1" dirty="0"/>
              <a:t>数码管电路</a:t>
            </a: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4276912" y="1018375"/>
            <a:ext cx="3656854" cy="5050731"/>
          </a:xfrm>
          <a:prstGeom prst="rect">
            <a:avLst/>
          </a:prstGeom>
          <a:ln>
            <a:solidFill>
              <a:schemeClr val="accent1"/>
            </a:solidFill>
          </a:ln>
        </p:spPr>
      </p:pic>
      <p:sp>
        <p:nvSpPr>
          <p:cNvPr id="2" name="文本框 1"/>
          <p:cNvSpPr txBox="1"/>
          <p:nvPr/>
        </p:nvSpPr>
        <p:spPr>
          <a:xfrm>
            <a:off x="4980455" y="6069106"/>
            <a:ext cx="2249767" cy="475129"/>
          </a:xfrm>
          <a:prstGeom prst="rect">
            <a:avLst/>
          </a:prstGeom>
          <a:noFill/>
        </p:spPr>
        <p:txBody>
          <a:bodyPr wrap="none" rtlCol="0">
            <a:noAutofit/>
          </a:bodyPr>
          <a:lstStyle/>
          <a:p>
            <a:r>
              <a:rPr lang="zh-CN" altLang="en-US" sz="1800" b="1" dirty="0" smtClean="0">
                <a:latin typeface="微软雅黑" panose="020B0503020204020204" pitchFamily="34" charset="-122"/>
                <a:ea typeface="微软雅黑" panose="020B0503020204020204" pitchFamily="34" charset="-122"/>
              </a:rPr>
              <a:t>图</a:t>
            </a:r>
            <a:r>
              <a:rPr lang="en-US" altLang="zh-CN" sz="1800" b="1" dirty="0" smtClean="0">
                <a:latin typeface="微软雅黑" panose="020B0503020204020204" pitchFamily="34" charset="-122"/>
                <a:ea typeface="微软雅黑" panose="020B0503020204020204" pitchFamily="34" charset="-122"/>
              </a:rPr>
              <a:t>4.2 </a:t>
            </a:r>
            <a:r>
              <a:rPr lang="zh-CN" altLang="en-US" sz="1800" b="1" dirty="0" smtClean="0">
                <a:latin typeface="微软雅黑" panose="020B0503020204020204" pitchFamily="34" charset="-122"/>
                <a:ea typeface="微软雅黑" panose="020B0503020204020204" pitchFamily="34" charset="-122"/>
              </a:rPr>
              <a:t>板</a:t>
            </a:r>
            <a:r>
              <a:rPr lang="zh-CN" altLang="en-US" sz="1800" b="1" dirty="0">
                <a:latin typeface="微软雅黑" panose="020B0503020204020204" pitchFamily="34" charset="-122"/>
                <a:ea typeface="微软雅黑" panose="020B0503020204020204" pitchFamily="34" charset="-122"/>
              </a:rPr>
              <a:t>卡外设电路</a:t>
            </a:r>
          </a:p>
        </p:txBody>
      </p:sp>
    </p:spTree>
    <p:extLst>
      <p:ext uri="{BB962C8B-B14F-4D97-AF65-F5344CB8AC3E}">
        <p14:creationId xmlns:p14="http://schemas.microsoft.com/office/powerpoint/2010/main" val="227434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4.99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所示，在弹出的窗口中点击“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确认，再点击“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Apply”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519590" y="5450328"/>
            <a:ext cx="1914307"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4.99 IP</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添加确认</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114544" y="2564253"/>
            <a:ext cx="4724400" cy="2886075"/>
          </a:xfrm>
          <a:prstGeom prst="rect">
            <a:avLst/>
          </a:prstGeom>
        </p:spPr>
      </p:pic>
    </p:spTree>
    <p:extLst>
      <p:ext uri="{BB962C8B-B14F-4D97-AF65-F5344CB8AC3E}">
        <p14:creationId xmlns:p14="http://schemas.microsoft.com/office/powerpoint/2010/main" val="204235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4.100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所示，在左侧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栏中的“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Project Manage”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下点击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 Catalog”,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在右侧“</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 Catalog”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标签页中，点击“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User Repository”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左侧的加号，再点击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User IP”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左侧的加号，可以看到用户自定义</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 clk_div_v1_0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已经被加添加到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库中。</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64631" y="6578917"/>
            <a:ext cx="2278188"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4.100 IP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Catalog</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页</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133748" y="3302917"/>
            <a:ext cx="4686000" cy="3276000"/>
          </a:xfrm>
          <a:prstGeom prst="rect">
            <a:avLst/>
          </a:prstGeom>
        </p:spPr>
      </p:pic>
    </p:spTree>
    <p:extLst>
      <p:ext uri="{BB962C8B-B14F-4D97-AF65-F5344CB8AC3E}">
        <p14:creationId xmlns:p14="http://schemas.microsoft.com/office/powerpoint/2010/main" val="252305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4.101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所示，在左侧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栏中的“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 Integrator”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下点击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Block Design”,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在弹出的窗口中“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Design name”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一栏输入设计名称“</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flow_led_bd</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r>
              <a:rPr lang="en-US" altLang="zh-CN" b="1" dirty="0" smtClean="0"/>
              <a:t>4.4.5 </a:t>
            </a:r>
            <a:r>
              <a:rPr lang="zh-CN" altLang="en-US" b="1" dirty="0" smtClean="0"/>
              <a:t>模块化</a:t>
            </a:r>
            <a:r>
              <a:rPr lang="zh-CN" altLang="en-US" b="1" dirty="0"/>
              <a:t>设计</a:t>
            </a:r>
          </a:p>
        </p:txBody>
      </p:sp>
      <p:sp>
        <p:nvSpPr>
          <p:cNvPr id="2" name="矩形 1"/>
          <p:cNvSpPr/>
          <p:nvPr/>
        </p:nvSpPr>
        <p:spPr>
          <a:xfrm>
            <a:off x="2888806" y="5703159"/>
            <a:ext cx="3175869"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4.101 Block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Design</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创建窗口</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514591" y="3398109"/>
            <a:ext cx="3924300" cy="2305050"/>
          </a:xfrm>
          <a:prstGeom prst="rect">
            <a:avLst/>
          </a:prstGeom>
        </p:spPr>
      </p:pic>
    </p:spTree>
    <p:extLst>
      <p:ext uri="{BB962C8B-B14F-4D97-AF65-F5344CB8AC3E}">
        <p14:creationId xmlns:p14="http://schemas.microsoft.com/office/powerpoint/2010/main" val="119256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进入图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4.102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Block Design”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界面。</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93987" y="5953591"/>
            <a:ext cx="2765502"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4.102 Block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Design</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界面</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39" y="2628731"/>
            <a:ext cx="5039995" cy="3324860"/>
          </a:xfrm>
          <a:prstGeom prst="rect">
            <a:avLst/>
          </a:prstGeom>
          <a:ln>
            <a:solidFill>
              <a:schemeClr val="accent1"/>
            </a:solidFill>
          </a:ln>
        </p:spPr>
      </p:pic>
    </p:spTree>
    <p:extLst>
      <p:ext uri="{BB962C8B-B14F-4D97-AF65-F5344CB8AC3E}">
        <p14:creationId xmlns:p14="http://schemas.microsoft.com/office/powerpoint/2010/main" val="165834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4.103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Diagram”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图形界面左侧工具栏中点击“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IP”,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在弹出窗口中的搜索栏中输入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clk_div</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在列表中选择用户自定义的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 clk_div_v1_0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44781" y="6277693"/>
            <a:ext cx="2117888"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4.103 Add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IP</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35" y="2943209"/>
            <a:ext cx="5039995" cy="3324860"/>
          </a:xfrm>
          <a:prstGeom prst="rect">
            <a:avLst/>
          </a:prstGeom>
          <a:ln>
            <a:solidFill>
              <a:schemeClr val="accent1"/>
            </a:solidFill>
          </a:ln>
        </p:spPr>
      </p:pic>
    </p:spTree>
    <p:extLst>
      <p:ext uri="{BB962C8B-B14F-4D97-AF65-F5344CB8AC3E}">
        <p14:creationId xmlns:p14="http://schemas.microsoft.com/office/powerpoint/2010/main" val="332903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4.104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所示，双击“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clk_div_v1_0”,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将其添加到图形化界面。</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940023" y="5898737"/>
            <a:ext cx="2927404"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4.104 Diagram</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图形化界面</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573877"/>
            <a:ext cx="5039995" cy="3324860"/>
          </a:xfrm>
          <a:prstGeom prst="rect">
            <a:avLst/>
          </a:prstGeom>
          <a:ln>
            <a:solidFill>
              <a:schemeClr val="accent1"/>
            </a:solidFill>
          </a:ln>
        </p:spPr>
      </p:pic>
    </p:spTree>
    <p:extLst>
      <p:ext uri="{BB962C8B-B14F-4D97-AF65-F5344CB8AC3E}">
        <p14:creationId xmlns:p14="http://schemas.microsoft.com/office/powerpoint/2010/main" val="272335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4.105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所示，选中上一步添加的时钟分频模块，在图形化界面左侧的“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Block Properties”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窗口中修改模块名为“</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clk_div</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915039" y="6142872"/>
            <a:ext cx="3123420"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4.105 Block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Properties</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窗口</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818012"/>
            <a:ext cx="5039995" cy="3324860"/>
          </a:xfrm>
          <a:prstGeom prst="rect">
            <a:avLst/>
          </a:prstGeom>
          <a:ln>
            <a:solidFill>
              <a:schemeClr val="accent1"/>
            </a:solidFill>
          </a:ln>
        </p:spPr>
      </p:pic>
    </p:spTree>
    <p:extLst>
      <p:ext uri="{BB962C8B-B14F-4D97-AF65-F5344CB8AC3E}">
        <p14:creationId xmlns:p14="http://schemas.microsoft.com/office/powerpoint/2010/main" val="6812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4.106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所示的图形化界面左侧的工具栏中点击“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IP”,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在搜索栏中输入“</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counter”,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双击“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Binary Counter”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将其添加到图形化界面。</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984225" y="6044033"/>
            <a:ext cx="2985048"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4.106 Binary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Counter</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797913"/>
            <a:ext cx="5039995" cy="3246120"/>
          </a:xfrm>
          <a:prstGeom prst="rect">
            <a:avLst/>
          </a:prstGeom>
          <a:ln>
            <a:solidFill>
              <a:schemeClr val="accent1"/>
            </a:solidFill>
          </a:ln>
        </p:spPr>
      </p:pic>
    </p:spTree>
    <p:extLst>
      <p:ext uri="{BB962C8B-B14F-4D97-AF65-F5344CB8AC3E}">
        <p14:creationId xmlns:p14="http://schemas.microsoft.com/office/powerpoint/2010/main" val="372569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4.107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所示，将新添加的计数器模块重命名为“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counter”,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并通过鼠标左键选中该模块将其移动到界面上合适的位置。</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52883" y="6044033"/>
            <a:ext cx="2247731"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4.107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模块</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位置移动</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797913"/>
            <a:ext cx="5039995" cy="3246120"/>
          </a:xfrm>
          <a:prstGeom prst="rect">
            <a:avLst/>
          </a:prstGeom>
          <a:ln>
            <a:solidFill>
              <a:schemeClr val="accent1"/>
            </a:solidFill>
          </a:ln>
        </p:spPr>
      </p:pic>
    </p:spTree>
    <p:extLst>
      <p:ext uri="{BB962C8B-B14F-4D97-AF65-F5344CB8AC3E}">
        <p14:creationId xmlns:p14="http://schemas.microsoft.com/office/powerpoint/2010/main" val="122636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4.108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所示，双击“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counter”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模块，在弹出的窗口中对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IP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进行设置。在“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Basic”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标签页，确认“</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Output Width”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设置为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23942" y="6277693"/>
            <a:ext cx="2159567"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4.108 Basic</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标签页</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744034"/>
            <a:ext cx="5039995" cy="3472815"/>
          </a:xfrm>
          <a:prstGeom prst="rect">
            <a:avLst/>
          </a:prstGeom>
          <a:ln>
            <a:solidFill>
              <a:schemeClr val="accent1"/>
            </a:solidFill>
          </a:ln>
        </p:spPr>
      </p:pic>
    </p:spTree>
    <p:extLst>
      <p:ext uri="{BB962C8B-B14F-4D97-AF65-F5344CB8AC3E}">
        <p14:creationId xmlns:p14="http://schemas.microsoft.com/office/powerpoint/2010/main" val="23649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83110" y="1591218"/>
            <a:ext cx="8120231" cy="1200329"/>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b="1" dirty="0">
                <a:solidFill>
                  <a:schemeClr val="tx1">
                    <a:lumMod val="75000"/>
                    <a:lumOff val="25000"/>
                  </a:schemeClr>
                </a:solidFill>
                <a:latin typeface="+mj-ea"/>
                <a:ea typeface="+mj-ea"/>
              </a:rPr>
              <a:t>每一位数码管的七段</a:t>
            </a:r>
            <a:r>
              <a:rPr lang="en-US" altLang="zh-CN" b="1" dirty="0">
                <a:solidFill>
                  <a:schemeClr val="tx1">
                    <a:lumMod val="75000"/>
                    <a:lumOff val="25000"/>
                  </a:schemeClr>
                </a:solidFill>
                <a:latin typeface="+mj-ea"/>
                <a:ea typeface="+mj-ea"/>
              </a:rPr>
              <a:t>LED</a:t>
            </a:r>
            <a:r>
              <a:rPr lang="zh-CN" altLang="en-US" b="1" dirty="0">
                <a:solidFill>
                  <a:schemeClr val="tx1">
                    <a:lumMod val="75000"/>
                    <a:lumOff val="25000"/>
                  </a:schemeClr>
                </a:solidFill>
                <a:latin typeface="+mj-ea"/>
                <a:ea typeface="+mj-ea"/>
              </a:rPr>
              <a:t>的阳极都连接在一起，形成共阳极节点，七段</a:t>
            </a:r>
            <a:r>
              <a:rPr lang="en-US" altLang="zh-CN" b="1" dirty="0">
                <a:solidFill>
                  <a:schemeClr val="tx1">
                    <a:lumMod val="75000"/>
                    <a:lumOff val="25000"/>
                  </a:schemeClr>
                </a:solidFill>
                <a:latin typeface="+mj-ea"/>
                <a:ea typeface="+mj-ea"/>
              </a:rPr>
              <a:t>LED</a:t>
            </a:r>
            <a:r>
              <a:rPr lang="zh-CN" altLang="en-US" b="1" dirty="0">
                <a:solidFill>
                  <a:schemeClr val="tx1">
                    <a:lumMod val="75000"/>
                    <a:lumOff val="25000"/>
                  </a:schemeClr>
                </a:solidFill>
                <a:latin typeface="+mj-ea"/>
                <a:ea typeface="+mj-ea"/>
              </a:rPr>
              <a:t>的阴极都是彼此独立的如图</a:t>
            </a:r>
            <a:r>
              <a:rPr lang="en-US" altLang="zh-CN" b="1" dirty="0">
                <a:solidFill>
                  <a:schemeClr val="tx1">
                    <a:lumMod val="75000"/>
                    <a:lumOff val="25000"/>
                  </a:schemeClr>
                </a:solidFill>
                <a:latin typeface="+mj-ea"/>
                <a:ea typeface="+mj-ea"/>
              </a:rPr>
              <a:t>4.3</a:t>
            </a:r>
            <a:r>
              <a:rPr lang="zh-CN" altLang="en-US" b="1" dirty="0">
                <a:solidFill>
                  <a:schemeClr val="tx1">
                    <a:lumMod val="75000"/>
                    <a:lumOff val="25000"/>
                  </a:schemeClr>
                </a:solidFill>
                <a:latin typeface="+mj-ea"/>
                <a:ea typeface="+mj-ea"/>
              </a:rPr>
              <a:t>所示</a:t>
            </a:r>
            <a:r>
              <a:rPr lang="zh-CN" altLang="en-US" b="1" dirty="0" smtClean="0">
                <a:solidFill>
                  <a:schemeClr val="tx1">
                    <a:lumMod val="75000"/>
                    <a:lumOff val="25000"/>
                  </a:schemeClr>
                </a:solidFill>
                <a:latin typeface="+mj-ea"/>
                <a:ea typeface="+mj-ea"/>
              </a:rPr>
              <a:t>。</a:t>
            </a:r>
            <a:endParaRPr lang="en-US" altLang="zh-CN"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endParaRPr lang="zh-CN" altLang="en-US" b="1" dirty="0"/>
          </a:p>
        </p:txBody>
      </p:sp>
      <p:sp>
        <p:nvSpPr>
          <p:cNvPr id="2" name="文本框 1"/>
          <p:cNvSpPr txBox="1"/>
          <p:nvPr/>
        </p:nvSpPr>
        <p:spPr>
          <a:xfrm>
            <a:off x="3618341" y="5694208"/>
            <a:ext cx="2249767" cy="475129"/>
          </a:xfrm>
          <a:prstGeom prst="rect">
            <a:avLst/>
          </a:prstGeom>
          <a:noFill/>
        </p:spPr>
        <p:txBody>
          <a:bodyPr wrap="none" rtlCol="0">
            <a:noAutofit/>
          </a:bodyPr>
          <a:lstStyle/>
          <a:p>
            <a:r>
              <a:rPr lang="zh-CN" altLang="en-US" sz="1800" b="1" dirty="0" smtClean="0">
                <a:latin typeface="微软雅黑" panose="020B0503020204020204" pitchFamily="34" charset="-122"/>
                <a:ea typeface="微软雅黑" panose="020B0503020204020204" pitchFamily="34" charset="-122"/>
              </a:rPr>
              <a:t>图</a:t>
            </a:r>
            <a:r>
              <a:rPr lang="en-US" altLang="zh-CN" sz="1800" b="1" dirty="0" smtClean="0">
                <a:latin typeface="微软雅黑" panose="020B0503020204020204" pitchFamily="34" charset="-122"/>
                <a:ea typeface="微软雅黑" panose="020B0503020204020204" pitchFamily="34" charset="-122"/>
              </a:rPr>
              <a:t>4.3 </a:t>
            </a:r>
            <a:r>
              <a:rPr lang="zh-CN" altLang="en-US" sz="1800" b="1" dirty="0" smtClean="0">
                <a:latin typeface="微软雅黑" panose="020B0503020204020204" pitchFamily="34" charset="-122"/>
                <a:ea typeface="微软雅黑" panose="020B0503020204020204" pitchFamily="34" charset="-122"/>
              </a:rPr>
              <a:t>共</a:t>
            </a:r>
            <a:r>
              <a:rPr lang="zh-CN" altLang="en-US" sz="1800" b="1" dirty="0">
                <a:latin typeface="微软雅黑" panose="020B0503020204020204" pitchFamily="34" charset="-122"/>
                <a:ea typeface="微软雅黑" panose="020B0503020204020204" pitchFamily="34" charset="-122"/>
              </a:rPr>
              <a:t>阳极电路节点</a:t>
            </a: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447948" y="3023179"/>
            <a:ext cx="6656145" cy="2542488"/>
          </a:xfrm>
          <a:prstGeom prst="rect">
            <a:avLst/>
          </a:prstGeom>
          <a:ln>
            <a:solidFill>
              <a:schemeClr val="accent1"/>
            </a:solidFill>
          </a:ln>
        </p:spPr>
      </p:pic>
    </p:spTree>
    <p:extLst>
      <p:ext uri="{BB962C8B-B14F-4D97-AF65-F5344CB8AC3E}">
        <p14:creationId xmlns:p14="http://schemas.microsoft.com/office/powerpoint/2010/main" val="323926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4.109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所示，将鼠标指针悬停在“</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clk_div</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模块的“</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clk_sys</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接口上，待其变成铅笔形状后，按下鼠标左键并拖拽到“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counter”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模块的“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CLK”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接口处，放开鼠标左键后可看到不同模块的两个接口信号被连接起来。</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869490" y="6179705"/>
            <a:ext cx="3068469"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4.109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不同</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模块接口信号连接</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933585"/>
            <a:ext cx="5039995" cy="3246120"/>
          </a:xfrm>
          <a:prstGeom prst="rect">
            <a:avLst/>
          </a:prstGeom>
          <a:ln>
            <a:solidFill>
              <a:schemeClr val="accent1"/>
            </a:solidFill>
          </a:ln>
        </p:spPr>
      </p:pic>
    </p:spTree>
    <p:extLst>
      <p:ext uri="{BB962C8B-B14F-4D97-AF65-F5344CB8AC3E}">
        <p14:creationId xmlns:p14="http://schemas.microsoft.com/office/powerpoint/2010/main" val="149668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4.110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所示，将鼠标指针悬停在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counter”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模块的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Q[15:0]”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接口上，待其变成铅笔形状时单击左键，可以看到“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Q[15:0]”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接口处变成棕色表明被选中，单击右键选择“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Make External”</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27666" y="6179705"/>
            <a:ext cx="2898166"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4.110 Make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External</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933585"/>
            <a:ext cx="5039995" cy="3246120"/>
          </a:xfrm>
          <a:prstGeom prst="rect">
            <a:avLst/>
          </a:prstGeom>
          <a:ln>
            <a:solidFill>
              <a:schemeClr val="accent1"/>
            </a:solidFill>
          </a:ln>
        </p:spPr>
      </p:pic>
    </p:spTree>
    <p:extLst>
      <p:ext uri="{BB962C8B-B14F-4D97-AF65-F5344CB8AC3E}">
        <p14:creationId xmlns:p14="http://schemas.microsoft.com/office/powerpoint/2010/main" val="130648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4.111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所示，通过单击左键选择输出端口“</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Q[15:0]”,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在左侧的“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External Port Properties”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窗口中将端口名重命名为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led”,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敲键盘上的“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Enter”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键确认修改。</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525958" y="6228699"/>
            <a:ext cx="3901581"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4.111 External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Port Properties</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窗口</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982579"/>
            <a:ext cx="5039995" cy="3246120"/>
          </a:xfrm>
          <a:prstGeom prst="rect">
            <a:avLst/>
          </a:prstGeom>
          <a:ln>
            <a:solidFill>
              <a:schemeClr val="accent1"/>
            </a:solidFill>
          </a:ln>
        </p:spPr>
      </p:pic>
    </p:spTree>
    <p:extLst>
      <p:ext uri="{BB962C8B-B14F-4D97-AF65-F5344CB8AC3E}">
        <p14:creationId xmlns:p14="http://schemas.microsoft.com/office/powerpoint/2010/main" val="202147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023742"/>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同样，在“</a:t>
            </a:r>
            <a:r>
              <a:rPr lang="en-US" altLang="zh-CN" sz="1400" b="1" dirty="0" err="1">
                <a:solidFill>
                  <a:schemeClr val="tx1">
                    <a:lumMod val="75000"/>
                    <a:lumOff val="25000"/>
                  </a:schemeClr>
                </a:solidFill>
                <a:latin typeface="微软雅黑" panose="020B0503020204020204" pitchFamily="34" charset="-122"/>
                <a:ea typeface="微软雅黑" panose="020B0503020204020204" pitchFamily="34" charset="-122"/>
              </a:rPr>
              <a:t>clk_div</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模块的 “</a:t>
            </a:r>
            <a:r>
              <a:rPr lang="en-US" altLang="zh-CN" sz="1400" b="1" dirty="0" err="1">
                <a:solidFill>
                  <a:schemeClr val="tx1">
                    <a:lumMod val="75000"/>
                    <a:lumOff val="25000"/>
                  </a:schemeClr>
                </a:solidFill>
                <a:latin typeface="微软雅黑" panose="020B0503020204020204" pitchFamily="34" charset="-122"/>
                <a:ea typeface="微软雅黑" panose="020B0503020204020204" pitchFamily="34" charset="-122"/>
              </a:rPr>
              <a:t>clk</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接口上单击右键选择“</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Make External”</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a:t>
            </a:r>
          </a:p>
          <a:p>
            <a:pPr fontAlgn="auto">
              <a:lnSpc>
                <a:spcPct val="150000"/>
              </a:lnSpc>
              <a:spcBef>
                <a:spcPts val="0"/>
              </a:spcBef>
              <a:spcAft>
                <a:spcPts val="0"/>
              </a:spcAft>
              <a:defRPr/>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13.</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单击图</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4.112</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所示的图形化界面左侧的工具栏中的 “</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Regenerate Layout”, </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对图形化界面中的模块及连线等重新进行布局。完成后单击</a:t>
            </a:r>
            <a:r>
              <a:rPr lang="en-US" altLang="zh-CN" sz="1400" b="1" dirty="0" err="1">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工具左上角的保存按钮。</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923800" y="6198873"/>
            <a:ext cx="2959848" cy="307777"/>
          </a:xfrm>
          <a:prstGeom prst="rect">
            <a:avLst/>
          </a:prstGeom>
        </p:spPr>
        <p:txBody>
          <a:bodyPr wrap="none">
            <a:spAutoFit/>
          </a:bodyPr>
          <a:lstStyle/>
          <a:p>
            <a:pPr algn="ctr">
              <a:spcAft>
                <a:spcPts val="0"/>
              </a:spcAft>
            </a:pPr>
            <a:r>
              <a:rPr lang="zh-CN" altLang="en-US" sz="14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400" b="1" kern="100" dirty="0" smtClean="0">
                <a:latin typeface="微软雅黑" panose="020B0503020204020204" pitchFamily="34" charset="-122"/>
                <a:ea typeface="微软雅黑" panose="020B0503020204020204" pitchFamily="34" charset="-122"/>
                <a:cs typeface="Courier New" panose="02070309020205020404" pitchFamily="49" charset="0"/>
              </a:rPr>
              <a:t>4.112 Regenerate </a:t>
            </a:r>
            <a:r>
              <a:rPr lang="en-US" altLang="zh-CN" sz="1400" b="1" kern="100" dirty="0">
                <a:latin typeface="微软雅黑" panose="020B0503020204020204" pitchFamily="34" charset="-122"/>
                <a:ea typeface="微软雅黑" panose="020B0503020204020204" pitchFamily="34" charset="-122"/>
                <a:cs typeface="Courier New" panose="02070309020205020404" pitchFamily="49" charset="0"/>
              </a:rPr>
              <a:t>Layout</a:t>
            </a:r>
            <a:r>
              <a:rPr lang="zh-CN" altLang="en-US" sz="14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4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886812"/>
            <a:ext cx="5039995" cy="3304540"/>
          </a:xfrm>
          <a:prstGeom prst="rect">
            <a:avLst/>
          </a:prstGeom>
          <a:ln>
            <a:solidFill>
              <a:schemeClr val="accent1"/>
            </a:solidFill>
          </a:ln>
        </p:spPr>
      </p:pic>
    </p:spTree>
    <p:extLst>
      <p:ext uri="{BB962C8B-B14F-4D97-AF65-F5344CB8AC3E}">
        <p14:creationId xmlns:p14="http://schemas.microsoft.com/office/powerpoint/2010/main" val="107809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4.113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Hierarchy”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标签页中，在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Design Sources”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flow_led_bd.bd”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上右击，选择“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Generate Output Products”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331042" y="6202903"/>
            <a:ext cx="4145366"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4.113 Generate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Output Products</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331042" y="3044332"/>
            <a:ext cx="4138095" cy="3158571"/>
          </a:xfrm>
          <a:prstGeom prst="rect">
            <a:avLst/>
          </a:prstGeom>
          <a:ln>
            <a:solidFill>
              <a:schemeClr val="accent1"/>
            </a:solidFill>
          </a:ln>
        </p:spPr>
      </p:pic>
    </p:spTree>
    <p:extLst>
      <p:ext uri="{BB962C8B-B14F-4D97-AF65-F5344CB8AC3E}">
        <p14:creationId xmlns:p14="http://schemas.microsoft.com/office/powerpoint/2010/main" val="28602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4.114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Synthesis Options”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Out for context per IP”,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然后点击“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Generate”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。运行时，可以点击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Background”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将该过程转入后台运行。完成后点击“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631180" y="6277693"/>
            <a:ext cx="3691140"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4.114 Out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for context per IP</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3351750" y="3141979"/>
            <a:ext cx="2250000" cy="3135714"/>
          </a:xfrm>
          <a:prstGeom prst="rect">
            <a:avLst/>
          </a:prstGeom>
          <a:ln>
            <a:solidFill>
              <a:schemeClr val="accent1"/>
            </a:solidFill>
          </a:ln>
        </p:spPr>
      </p:pic>
    </p:spTree>
    <p:extLst>
      <p:ext uri="{BB962C8B-B14F-4D97-AF65-F5344CB8AC3E}">
        <p14:creationId xmlns:p14="http://schemas.microsoft.com/office/powerpoint/2010/main" val="271857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4.115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flow_led_bd.bd”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上右击，选择“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HDL Wrapper”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621987" y="6277693"/>
            <a:ext cx="3563476"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4.115 Create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HDL Wrapper</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046922" y="2564253"/>
            <a:ext cx="4859655" cy="3709035"/>
          </a:xfrm>
          <a:prstGeom prst="rect">
            <a:avLst/>
          </a:prstGeom>
          <a:ln>
            <a:solidFill>
              <a:schemeClr val="accent1"/>
            </a:solidFill>
          </a:ln>
        </p:spPr>
      </p:pic>
    </p:spTree>
    <p:extLst>
      <p:ext uri="{BB962C8B-B14F-4D97-AF65-F5344CB8AC3E}">
        <p14:creationId xmlns:p14="http://schemas.microsoft.com/office/powerpoint/2010/main" val="199819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选择图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4.116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中弹出窗口第二项“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Let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Vivado</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manage wrapper and auto-update”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1340418" y="5485130"/>
            <a:ext cx="6126614"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4.116 Let </a:t>
            </a:r>
            <a:r>
              <a:rPr lang="en-US" altLang="zh-CN" sz="1600" b="1" kern="100" dirty="0" err="1">
                <a:latin typeface="微软雅黑" panose="020B0503020204020204" pitchFamily="34" charset="-122"/>
                <a:ea typeface="微软雅黑" panose="020B0503020204020204" pitchFamily="34" charset="-122"/>
                <a:cs typeface="Courier New" panose="02070309020205020404" pitchFamily="49" charset="0"/>
              </a:rPr>
              <a:t>Vivado</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 manage wrapper and auto-update</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3201670"/>
            <a:ext cx="5039995" cy="2283460"/>
          </a:xfrm>
          <a:prstGeom prst="rect">
            <a:avLst/>
          </a:prstGeom>
        </p:spPr>
      </p:pic>
    </p:spTree>
    <p:extLst>
      <p:ext uri="{BB962C8B-B14F-4D97-AF65-F5344CB8AC3E}">
        <p14:creationId xmlns:p14="http://schemas.microsoft.com/office/powerpoint/2010/main" val="41466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4.117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栏中的“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Synthesis”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 Synthesis”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。右上角的进度条“</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Running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synth_design</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指示正在对工程进行综合。综合完成之后在弹出的对话框中选择“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Open Synthesized Design”,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并点击“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打开综合后的工程。</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52884" y="5961880"/>
            <a:ext cx="2247731"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4.117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综合</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完成弹窗</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3095625" y="3618730"/>
            <a:ext cx="2762250" cy="2343150"/>
          </a:xfrm>
          <a:prstGeom prst="rect">
            <a:avLst/>
          </a:prstGeom>
          <a:ln>
            <a:solidFill>
              <a:schemeClr val="accent1"/>
            </a:solidFill>
          </a:ln>
        </p:spPr>
      </p:pic>
    </p:spTree>
    <p:extLst>
      <p:ext uri="{BB962C8B-B14F-4D97-AF65-F5344CB8AC3E}">
        <p14:creationId xmlns:p14="http://schemas.microsoft.com/office/powerpoint/2010/main" val="238698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4.118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I/O Ports”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窗口中对输入输出信号添加管脚约束。首先在“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Site”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一栏输入各个信号在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芯片上引脚的位置，各信号的具体位置可查看板卡的原理图。然后在“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I/O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Std</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一栏通过下拉按钮选择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LVCOMS33”,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将所有信号的电平标准设置</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3.3V</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94630" y="6322483"/>
            <a:ext cx="2364238"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4.118 I/O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Ports</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窗口</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407702" y="3321054"/>
            <a:ext cx="4138095" cy="3001429"/>
          </a:xfrm>
          <a:prstGeom prst="rect">
            <a:avLst/>
          </a:prstGeom>
          <a:ln>
            <a:solidFill>
              <a:schemeClr val="accent1"/>
            </a:solidFill>
          </a:ln>
        </p:spPr>
      </p:pic>
    </p:spTree>
    <p:extLst>
      <p:ext uri="{BB962C8B-B14F-4D97-AF65-F5344CB8AC3E}">
        <p14:creationId xmlns:p14="http://schemas.microsoft.com/office/powerpoint/2010/main" val="120794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83110" y="1591218"/>
            <a:ext cx="8120231" cy="3970318"/>
          </a:xfrm>
          <a:prstGeom prst="rect">
            <a:avLst/>
          </a:prstGeom>
          <a:noFill/>
        </p:spPr>
        <p:txBody>
          <a:bodyPr wrap="square" lIns="72000" rIns="72000">
            <a:spAutoFit/>
          </a:bodyPr>
          <a:lstStyle/>
          <a:p>
            <a:pPr indent="457200" fontAlgn="auto">
              <a:lnSpc>
                <a:spcPct val="150000"/>
              </a:lnSpc>
              <a:spcBef>
                <a:spcPts val="0"/>
              </a:spcBef>
              <a:spcAft>
                <a:spcPts val="0"/>
              </a:spcAft>
              <a:defRPr/>
            </a:pPr>
            <a:r>
              <a:rPr lang="zh-CN" altLang="en-US" b="1" dirty="0">
                <a:solidFill>
                  <a:schemeClr val="tx1">
                    <a:lumMod val="75000"/>
                    <a:lumOff val="25000"/>
                  </a:schemeClr>
                </a:solidFill>
                <a:latin typeface="+mj-ea"/>
                <a:ea typeface="+mj-ea"/>
              </a:rPr>
              <a:t>实际应用中，经常需要多个数码管显示，一般采取动态扫描显示方式。这种方式利用了人眼的滞留现象，即多个发光管轮流交替点亮。板卡上的</a:t>
            </a:r>
            <a:r>
              <a:rPr lang="en-US" altLang="zh-CN" b="1" dirty="0">
                <a:solidFill>
                  <a:schemeClr val="tx1">
                    <a:lumMod val="75000"/>
                    <a:lumOff val="25000"/>
                  </a:schemeClr>
                </a:solidFill>
                <a:latin typeface="+mj-ea"/>
                <a:ea typeface="+mj-ea"/>
              </a:rPr>
              <a:t>8</a:t>
            </a:r>
            <a:r>
              <a:rPr lang="zh-CN" altLang="en-US" b="1" dirty="0">
                <a:solidFill>
                  <a:schemeClr val="tx1">
                    <a:lumMod val="75000"/>
                    <a:lumOff val="25000"/>
                  </a:schemeClr>
                </a:solidFill>
                <a:latin typeface="+mj-ea"/>
                <a:ea typeface="+mj-ea"/>
              </a:rPr>
              <a:t>个数码管，只要在刷新周期</a:t>
            </a:r>
            <a:r>
              <a:rPr lang="en-US" altLang="zh-CN" b="1" dirty="0">
                <a:solidFill>
                  <a:schemeClr val="tx1">
                    <a:lumMod val="75000"/>
                    <a:lumOff val="25000"/>
                  </a:schemeClr>
                </a:solidFill>
                <a:latin typeface="+mj-ea"/>
                <a:ea typeface="+mj-ea"/>
              </a:rPr>
              <a:t>1</a:t>
            </a:r>
            <a:r>
              <a:rPr lang="zh-CN" altLang="en-US" b="1" dirty="0">
                <a:solidFill>
                  <a:schemeClr val="tx1">
                    <a:lumMod val="75000"/>
                    <a:lumOff val="25000"/>
                  </a:schemeClr>
                </a:solidFill>
                <a:latin typeface="+mj-ea"/>
                <a:ea typeface="+mj-ea"/>
              </a:rPr>
              <a:t>～</a:t>
            </a:r>
            <a:r>
              <a:rPr lang="en-US" altLang="zh-CN" b="1" dirty="0">
                <a:solidFill>
                  <a:schemeClr val="tx1">
                    <a:lumMod val="75000"/>
                    <a:lumOff val="25000"/>
                  </a:schemeClr>
                </a:solidFill>
                <a:latin typeface="+mj-ea"/>
                <a:ea typeface="+mj-ea"/>
              </a:rPr>
              <a:t>16ms</a:t>
            </a:r>
            <a:r>
              <a:rPr lang="zh-CN" altLang="en-US" b="1" dirty="0">
                <a:solidFill>
                  <a:schemeClr val="tx1">
                    <a:lumMod val="75000"/>
                    <a:lumOff val="25000"/>
                  </a:schemeClr>
                </a:solidFill>
                <a:latin typeface="+mj-ea"/>
                <a:ea typeface="+mj-ea"/>
              </a:rPr>
              <a:t>（对应刷新频率为</a:t>
            </a:r>
            <a:r>
              <a:rPr lang="en-US" altLang="zh-CN" b="1" dirty="0">
                <a:solidFill>
                  <a:schemeClr val="tx1">
                    <a:lumMod val="75000"/>
                    <a:lumOff val="25000"/>
                  </a:schemeClr>
                </a:solidFill>
                <a:latin typeface="+mj-ea"/>
                <a:ea typeface="+mj-ea"/>
              </a:rPr>
              <a:t>1kHz~60Hz</a:t>
            </a:r>
            <a:r>
              <a:rPr lang="zh-CN" altLang="en-US" b="1" dirty="0">
                <a:solidFill>
                  <a:schemeClr val="tx1">
                    <a:lumMod val="75000"/>
                    <a:lumOff val="25000"/>
                  </a:schemeClr>
                </a:solidFill>
                <a:latin typeface="+mj-ea"/>
                <a:ea typeface="+mj-ea"/>
              </a:rPr>
              <a:t>）期间使</a:t>
            </a:r>
            <a:r>
              <a:rPr lang="en-US" altLang="zh-CN" b="1" dirty="0">
                <a:solidFill>
                  <a:schemeClr val="tx1">
                    <a:lumMod val="75000"/>
                    <a:lumOff val="25000"/>
                  </a:schemeClr>
                </a:solidFill>
                <a:latin typeface="+mj-ea"/>
                <a:ea typeface="+mj-ea"/>
              </a:rPr>
              <a:t>8</a:t>
            </a:r>
            <a:r>
              <a:rPr lang="zh-CN" altLang="en-US" b="1" dirty="0">
                <a:solidFill>
                  <a:schemeClr val="tx1">
                    <a:lumMod val="75000"/>
                    <a:lumOff val="25000"/>
                  </a:schemeClr>
                </a:solidFill>
                <a:latin typeface="+mj-ea"/>
                <a:ea typeface="+mj-ea"/>
              </a:rPr>
              <a:t>个数码管轮流点亮一次（每个数码管的点亮时间就是刷新周期的</a:t>
            </a:r>
            <a:r>
              <a:rPr lang="en-US" altLang="zh-CN" b="1" dirty="0">
                <a:solidFill>
                  <a:schemeClr val="tx1">
                    <a:lumMod val="75000"/>
                    <a:lumOff val="25000"/>
                  </a:schemeClr>
                </a:solidFill>
                <a:latin typeface="+mj-ea"/>
                <a:ea typeface="+mj-ea"/>
              </a:rPr>
              <a:t>1/8</a:t>
            </a:r>
            <a:r>
              <a:rPr lang="zh-CN" altLang="en-US" b="1" dirty="0">
                <a:solidFill>
                  <a:schemeClr val="tx1">
                    <a:lumMod val="75000"/>
                    <a:lumOff val="25000"/>
                  </a:schemeClr>
                </a:solidFill>
                <a:latin typeface="+mj-ea"/>
                <a:ea typeface="+mj-ea"/>
              </a:rPr>
              <a:t>），则人眼感觉不到闪烁，宏观上仍可看到</a:t>
            </a:r>
            <a:r>
              <a:rPr lang="en-US" altLang="zh-CN" b="1" dirty="0">
                <a:solidFill>
                  <a:schemeClr val="tx1">
                    <a:lumMod val="75000"/>
                    <a:lumOff val="25000"/>
                  </a:schemeClr>
                </a:solidFill>
                <a:latin typeface="+mj-ea"/>
                <a:ea typeface="+mj-ea"/>
              </a:rPr>
              <a:t>8</a:t>
            </a:r>
            <a:r>
              <a:rPr lang="zh-CN" altLang="en-US" b="1" dirty="0">
                <a:solidFill>
                  <a:schemeClr val="tx1">
                    <a:lumMod val="75000"/>
                    <a:lumOff val="25000"/>
                  </a:schemeClr>
                </a:solidFill>
                <a:latin typeface="+mj-ea"/>
                <a:ea typeface="+mj-ea"/>
              </a:rPr>
              <a:t>位</a:t>
            </a:r>
            <a:r>
              <a:rPr lang="en-US" altLang="zh-CN" b="1" dirty="0">
                <a:solidFill>
                  <a:schemeClr val="tx1">
                    <a:lumMod val="75000"/>
                    <a:lumOff val="25000"/>
                  </a:schemeClr>
                </a:solidFill>
                <a:latin typeface="+mj-ea"/>
                <a:ea typeface="+mj-ea"/>
              </a:rPr>
              <a:t>LED</a:t>
            </a:r>
            <a:r>
              <a:rPr lang="zh-CN" altLang="en-US" b="1" dirty="0">
                <a:solidFill>
                  <a:schemeClr val="tx1">
                    <a:lumMod val="75000"/>
                    <a:lumOff val="25000"/>
                  </a:schemeClr>
                </a:solidFill>
                <a:latin typeface="+mj-ea"/>
                <a:ea typeface="+mj-ea"/>
              </a:rPr>
              <a:t>同时显示的</a:t>
            </a:r>
            <a:r>
              <a:rPr lang="zh-CN" altLang="en-US" b="1" dirty="0" smtClean="0">
                <a:solidFill>
                  <a:schemeClr val="tx1">
                    <a:lumMod val="75000"/>
                    <a:lumOff val="25000"/>
                  </a:schemeClr>
                </a:solidFill>
                <a:latin typeface="+mj-ea"/>
                <a:ea typeface="+mj-ea"/>
              </a:rPr>
              <a:t>效</a:t>
            </a:r>
            <a:r>
              <a:rPr lang="zh-CN" altLang="en-US" b="1" dirty="0">
                <a:solidFill>
                  <a:schemeClr val="tx1">
                    <a:lumMod val="75000"/>
                    <a:lumOff val="25000"/>
                  </a:schemeClr>
                </a:solidFill>
                <a:latin typeface="+mj-ea"/>
                <a:ea typeface="+mj-ea"/>
              </a:rPr>
              <a:t>果</a:t>
            </a:r>
            <a:r>
              <a:rPr lang="zh-CN" altLang="en-US" b="1" dirty="0" smtClean="0">
                <a:solidFill>
                  <a:schemeClr val="tx1">
                    <a:lumMod val="75000"/>
                    <a:lumOff val="25000"/>
                  </a:schemeClr>
                </a:solidFill>
                <a:latin typeface="+mj-ea"/>
                <a:ea typeface="+mj-ea"/>
              </a:rPr>
              <a:t>。</a:t>
            </a:r>
            <a:endParaRPr lang="en-US" altLang="zh-CN"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endParaRPr lang="zh-CN" altLang="en-US" b="1" dirty="0"/>
          </a:p>
        </p:txBody>
      </p:sp>
    </p:spTree>
    <p:extLst>
      <p:ext uri="{BB962C8B-B14F-4D97-AF65-F5344CB8AC3E}">
        <p14:creationId xmlns:p14="http://schemas.microsoft.com/office/powerpoint/2010/main" val="42550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4.119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所示，管脚分配完成后点击左上角的保存按钮，在弹出的窗口中点击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。然后在弹出的对话框中“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File Name”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一栏输入约束文件的名称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flow_led</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558067" y="5858022"/>
            <a:ext cx="1837362"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4.119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保存</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约束</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046921" y="3382088"/>
            <a:ext cx="4859655" cy="2463800"/>
          </a:xfrm>
          <a:prstGeom prst="rect">
            <a:avLst/>
          </a:prstGeom>
          <a:ln>
            <a:solidFill>
              <a:schemeClr val="accent1"/>
            </a:solidFill>
          </a:ln>
        </p:spPr>
      </p:pic>
    </p:spTree>
    <p:extLst>
      <p:ext uri="{BB962C8B-B14F-4D97-AF65-F5344CB8AC3E}">
        <p14:creationId xmlns:p14="http://schemas.microsoft.com/office/powerpoint/2010/main" val="143767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4.120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所示，在右上角浅蓝色区域点击叉号，点击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确认关闭“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Synthesized Design”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一栏中的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Program and Debug”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Generate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Bitstream</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此时会提示工程综合过程已经过期，点击“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Yes”,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工具会自动执行综合及实现过程。</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763138" y="5084059"/>
            <a:ext cx="3427220"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4.120 Generate </a:t>
            </a:r>
            <a:r>
              <a:rPr lang="en-US" altLang="zh-CN" sz="1600" b="1" kern="100" dirty="0" err="1">
                <a:latin typeface="微软雅黑" panose="020B0503020204020204" pitchFamily="34" charset="-122"/>
                <a:ea typeface="微软雅黑" panose="020B0503020204020204" pitchFamily="34" charset="-122"/>
                <a:cs typeface="Courier New" panose="02070309020205020404" pitchFamily="49" charset="0"/>
              </a:rPr>
              <a:t>Bitstream</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046921" y="3953759"/>
            <a:ext cx="4859655" cy="1130300"/>
          </a:xfrm>
          <a:prstGeom prst="rect">
            <a:avLst/>
          </a:prstGeom>
          <a:ln>
            <a:solidFill>
              <a:schemeClr val="accent1"/>
            </a:solidFill>
          </a:ln>
        </p:spPr>
      </p:pic>
    </p:spTree>
    <p:extLst>
      <p:ext uri="{BB962C8B-B14F-4D97-AF65-F5344CB8AC3E}">
        <p14:creationId xmlns:p14="http://schemas.microsoft.com/office/powerpoint/2010/main" val="319030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226485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生成比特流文件完成后，选择“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Open Hardware Manager”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并点击“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Micro USB</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线连接电脑与板卡上的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JTAG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端口，并打开电源开关。在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Hardware Manager”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界面点击“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Open target”,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选择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Auto Connect”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。连接成功后，在目标芯片上右击，选择“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Program Device”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。在弹出的对话框中“</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Bitstream</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File”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一栏已经自动加载本工程生成的比特流文件，点击图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4.121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Program”</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芯片进行编程。</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77927" y="6372427"/>
            <a:ext cx="2397644"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4.121 FPGA</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芯片编程</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046922" y="4219777"/>
            <a:ext cx="4859655" cy="2152650"/>
          </a:xfrm>
          <a:prstGeom prst="rect">
            <a:avLst/>
          </a:prstGeom>
        </p:spPr>
      </p:pic>
    </p:spTree>
    <p:extLst>
      <p:ext uri="{BB962C8B-B14F-4D97-AF65-F5344CB8AC3E}">
        <p14:creationId xmlns:p14="http://schemas.microsoft.com/office/powerpoint/2010/main" val="61466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4.122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所示，下载完成后，在板子上观察实验结果。</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45106" y="5547297"/>
            <a:ext cx="2863284"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4.122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开发</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板下载实验结果</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rotWithShape="1">
          <a:blip r:embed="rId3" cstate="print">
            <a:extLst>
              <a:ext uri="{28A0092B-C50C-407E-A947-70E740481C1C}">
                <a14:useLocalDpi xmlns:a14="http://schemas.microsoft.com/office/drawing/2010/main" val="0"/>
              </a:ext>
            </a:extLst>
          </a:blip>
          <a:srcRect l="2252" t="4082" r="1942" b="15640"/>
          <a:stretch/>
        </p:blipFill>
        <p:spPr bwMode="auto">
          <a:xfrm rot="16200000">
            <a:off x="3036886" y="2437565"/>
            <a:ext cx="2879725" cy="33254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805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
            <a:ext cx="9143999" cy="4760686"/>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sp>
        <p:nvSpPr>
          <p:cNvPr id="18" name="标题 3"/>
          <p:cNvSpPr>
            <a:spLocks noGrp="1"/>
          </p:cNvSpPr>
          <p:nvPr>
            <p:ph type="title" idx="4294967295"/>
          </p:nvPr>
        </p:nvSpPr>
        <p:spPr>
          <a:xfrm>
            <a:off x="503238" y="5272088"/>
            <a:ext cx="6317440" cy="584775"/>
          </a:xfrm>
          <a:prstGeom prst="rect">
            <a:avLst/>
          </a:prstGeom>
        </p:spPr>
        <p:txBody>
          <a:bodyPr wrap="square">
            <a:spAutoFit/>
          </a:bodyPr>
          <a:lstStyle/>
          <a:p>
            <a:pPr algn="l">
              <a:lnSpc>
                <a:spcPct val="100000"/>
              </a:lnSpc>
            </a:pPr>
            <a:r>
              <a:rPr lang="en-US" sz="3200" dirty="0">
                <a:solidFill>
                  <a:srgbClr val="04619D"/>
                </a:solidFill>
              </a:rPr>
              <a:t>4.5 </a:t>
            </a:r>
            <a:r>
              <a:rPr lang="en-US" sz="3200" dirty="0" err="1">
                <a:solidFill>
                  <a:srgbClr val="04619D"/>
                </a:solidFill>
              </a:rPr>
              <a:t>Vivado</a:t>
            </a:r>
            <a:r>
              <a:rPr lang="zh-CN" altLang="en-US" sz="3200" dirty="0">
                <a:solidFill>
                  <a:srgbClr val="04619D"/>
                </a:solidFill>
              </a:rPr>
              <a:t>逻辑分析仪</a:t>
            </a:r>
            <a:r>
              <a:rPr lang="en-US" sz="3200" dirty="0">
                <a:solidFill>
                  <a:srgbClr val="04619D"/>
                </a:solidFill>
              </a:rPr>
              <a:t>ILA</a:t>
            </a:r>
            <a:r>
              <a:rPr lang="zh-CN" altLang="en-US" sz="3200" dirty="0">
                <a:solidFill>
                  <a:srgbClr val="04619D"/>
                </a:solidFill>
              </a:rPr>
              <a:t>的使用</a:t>
            </a:r>
            <a:endParaRPr sz="3200" dirty="0">
              <a:solidFill>
                <a:srgbClr val="04619D"/>
              </a:solidFill>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7513630" y="5143321"/>
            <a:ext cx="1456200" cy="1462396"/>
          </a:xfrm>
          <a:prstGeom prst="rect">
            <a:avLst/>
          </a:prstGeom>
        </p:spPr>
      </p:pic>
    </p:spTree>
    <p:extLst>
      <p:ext uri="{BB962C8B-B14F-4D97-AF65-F5344CB8AC3E}">
        <p14:creationId xmlns:p14="http://schemas.microsoft.com/office/powerpoint/2010/main" val="135047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矩形 46"/>
          <p:cNvSpPr/>
          <p:nvPr/>
        </p:nvSpPr>
        <p:spPr bwMode="auto">
          <a:xfrm rot="5400000" flipV="1">
            <a:off x="1270707" y="-1270708"/>
            <a:ext cx="1827382" cy="4368800"/>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8" name="矩形 37"/>
          <p:cNvSpPr/>
          <p:nvPr/>
        </p:nvSpPr>
        <p:spPr bwMode="auto">
          <a:xfrm rot="5400000">
            <a:off x="1371901" y="3861106"/>
            <a:ext cx="1624987" cy="4368801"/>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0" y="2120900"/>
            <a:ext cx="4592057" cy="2818596"/>
          </a:xfrm>
          <a:prstGeom prst="rect">
            <a:avLst/>
          </a:prstGeom>
          <a:noFill/>
          <a:extLst>
            <a:ext uri="{909E8E84-426E-40DD-AFC4-6F175D3DCCD1}">
              <a14:hiddenFill xmlns:a14="http://schemas.microsoft.com/office/drawing/2010/main">
                <a:solidFill>
                  <a:srgbClr val="FFFFFF"/>
                </a:solidFill>
              </a14:hiddenFill>
            </a:ext>
          </a:extLst>
        </p:spPr>
      </p:pic>
      <p:sp>
        <p:nvSpPr>
          <p:cNvPr id="39" name="任意多边形 38"/>
          <p:cNvSpPr/>
          <p:nvPr/>
        </p:nvSpPr>
        <p:spPr>
          <a:xfrm rot="16200000">
            <a:off x="678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gradFill flip="none" rotWithShape="1">
            <a:gsLst>
              <a:gs pos="25000">
                <a:schemeClr val="bg1"/>
              </a:gs>
              <a:gs pos="100000">
                <a:srgbClr val="DFDFDF">
                  <a:lumMod val="52000"/>
                  <a:lumOff val="48000"/>
                </a:srgbClr>
              </a:gs>
            </a:gsLst>
            <a:lin ang="2700000" scaled="1"/>
            <a:tileRect/>
          </a:gradFill>
          <a:ln>
            <a:noFill/>
          </a:ln>
          <a:effectLst>
            <a:outerShdw blurRad="25400" dist="254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ea typeface="微软雅黑" panose="020B0503020204020204" pitchFamily="34" charset="-122"/>
            </a:endParaRPr>
          </a:p>
        </p:txBody>
      </p:sp>
      <p:sp>
        <p:nvSpPr>
          <p:cNvPr id="5" name="矩形 4"/>
          <p:cNvSpPr/>
          <p:nvPr/>
        </p:nvSpPr>
        <p:spPr>
          <a:xfrm>
            <a:off x="5629404" y="3744956"/>
            <a:ext cx="316801" cy="316801"/>
          </a:xfrm>
          <a:prstGeom prst="rect">
            <a:avLst/>
          </a:prstGeom>
          <a:solidFill>
            <a:srgbClr val="046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6" name="矩形 5"/>
          <p:cNvSpPr/>
          <p:nvPr/>
        </p:nvSpPr>
        <p:spPr>
          <a:xfrm>
            <a:off x="6092209" y="3749468"/>
            <a:ext cx="139012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rgbClr val="04619D"/>
                </a:solidFill>
                <a:latin typeface="微软雅黑" panose="020B0503020204020204" pitchFamily="34" charset="-122"/>
                <a:ea typeface="微软雅黑" panose="020B0503020204020204" pitchFamily="34" charset="-122"/>
              </a:rPr>
              <a:t>4.5.1 </a:t>
            </a:r>
            <a:r>
              <a:rPr lang="zh-CN" altLang="en-US" sz="1400" b="1" dirty="0" smtClean="0">
                <a:solidFill>
                  <a:srgbClr val="04619D"/>
                </a:solidFill>
                <a:latin typeface="微软雅黑" panose="020B0503020204020204" pitchFamily="34" charset="-122"/>
                <a:ea typeface="微软雅黑" panose="020B0503020204020204" pitchFamily="34" charset="-122"/>
              </a:rPr>
              <a:t>创建</a:t>
            </a:r>
            <a:r>
              <a:rPr lang="zh-CN" altLang="en-US" sz="1400" b="1" dirty="0">
                <a:solidFill>
                  <a:srgbClr val="04619D"/>
                </a:solidFill>
                <a:latin typeface="微软雅黑" panose="020B0503020204020204" pitchFamily="34" charset="-122"/>
                <a:ea typeface="微软雅黑" panose="020B0503020204020204" pitchFamily="34" charset="-122"/>
              </a:rPr>
              <a:t>工程</a:t>
            </a:r>
          </a:p>
        </p:txBody>
      </p:sp>
      <p:sp>
        <p:nvSpPr>
          <p:cNvPr id="9" name="矩形 8"/>
          <p:cNvSpPr/>
          <p:nvPr/>
        </p:nvSpPr>
        <p:spPr>
          <a:xfrm>
            <a:off x="5629404" y="412252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10" name="矩形 9"/>
          <p:cNvSpPr/>
          <p:nvPr/>
        </p:nvSpPr>
        <p:spPr>
          <a:xfrm>
            <a:off x="6092209" y="4127035"/>
            <a:ext cx="246734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4.5.2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添加</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源文件和约束文件</a:t>
            </a:r>
          </a:p>
        </p:txBody>
      </p:sp>
      <p:sp>
        <p:nvSpPr>
          <p:cNvPr id="18" name="Text Box 6"/>
          <p:cNvSpPr txBox="1">
            <a:spLocks noChangeArrowheads="1"/>
          </p:cNvSpPr>
          <p:nvPr/>
        </p:nvSpPr>
        <p:spPr bwMode="auto">
          <a:xfrm>
            <a:off x="5600376" y="3230751"/>
            <a:ext cx="2550698" cy="461665"/>
          </a:xfrm>
          <a:prstGeom prst="rect">
            <a:avLst/>
          </a:prstGeom>
          <a:noFill/>
          <a:ln w="9525">
            <a:noFill/>
            <a:miter lim="800000"/>
          </a:ln>
          <a:effectLst/>
        </p:spPr>
        <p:txBody>
          <a:bodyPr wrap="none" lIns="0">
            <a:spAutoFit/>
            <a:scene3d>
              <a:camera prst="orthographicFront"/>
              <a:lightRig rig="soft" dir="tl">
                <a:rot lat="0" lon="0" rev="0"/>
              </a:lightRig>
            </a:scene3d>
            <a:sp3d contourW="25400" prstMaterial="matte">
              <a:contourClr>
                <a:schemeClr val="accent2">
                  <a:tint val="20000"/>
                </a:schemeClr>
              </a:contourClr>
            </a:sp3d>
          </a:bodyPr>
          <a:lstStyle/>
          <a:p>
            <a:r>
              <a:rPr lang="zh-CN" altLang="en-US" spc="67" dirty="0" smtClean="0">
                <a:ln w="11430">
                  <a:noFill/>
                </a:ln>
                <a:solidFill>
                  <a:sysClr val="windowText" lastClr="000000"/>
                </a:solidFill>
                <a:latin typeface="微软雅黑" panose="020B0503020204020204" pitchFamily="34" charset="-122"/>
                <a:ea typeface="微软雅黑" panose="020B0503020204020204" pitchFamily="34" charset="-122"/>
              </a:rPr>
              <a:t>目录 </a:t>
            </a:r>
            <a:r>
              <a:rPr lang="en-US" altLang="zh-CN" spc="67" dirty="0" smtClean="0">
                <a:ln w="11430">
                  <a:noFill/>
                </a:ln>
                <a:solidFill>
                  <a:schemeClr val="bg1">
                    <a:lumMod val="75000"/>
                  </a:schemeClr>
                </a:solidFill>
                <a:latin typeface="微软雅黑" panose="020B0503020204020204" pitchFamily="34" charset="-122"/>
                <a:ea typeface="微软雅黑" panose="020B0503020204020204" pitchFamily="34" charset="-122"/>
              </a:rPr>
              <a:t>| CONTENT</a:t>
            </a:r>
            <a:endParaRPr lang="en-US" altLang="zh-CN" spc="67" dirty="0">
              <a:ln w="11430">
                <a:noFill/>
              </a:ln>
              <a:solidFill>
                <a:schemeClr val="bg1">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3813" y="679899"/>
            <a:ext cx="2833688" cy="854418"/>
          </a:xfrm>
          <a:prstGeom prst="rect">
            <a:avLst/>
          </a:prstGeom>
        </p:spPr>
      </p:pic>
      <p:sp>
        <p:nvSpPr>
          <p:cNvPr id="20" name="矩形 19"/>
          <p:cNvSpPr/>
          <p:nvPr/>
        </p:nvSpPr>
        <p:spPr>
          <a:xfrm>
            <a:off x="5629405" y="450580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sp>
        <p:nvSpPr>
          <p:cNvPr id="21" name="矩形 20"/>
          <p:cNvSpPr/>
          <p:nvPr/>
        </p:nvSpPr>
        <p:spPr>
          <a:xfrm>
            <a:off x="6092210" y="4510318"/>
            <a:ext cx="103105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4.5.3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综合</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5629404" y="488909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endParaRPr>
          </a:p>
        </p:txBody>
      </p:sp>
      <p:sp>
        <p:nvSpPr>
          <p:cNvPr id="23" name="矩形 22"/>
          <p:cNvSpPr/>
          <p:nvPr/>
        </p:nvSpPr>
        <p:spPr>
          <a:xfrm>
            <a:off x="6092209" y="4893609"/>
            <a:ext cx="179889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4.5.4 Mark Debug</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5629404" y="527238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
        <p:nvSpPr>
          <p:cNvPr id="25" name="矩形 24"/>
          <p:cNvSpPr/>
          <p:nvPr/>
        </p:nvSpPr>
        <p:spPr>
          <a:xfrm>
            <a:off x="6092209" y="5276893"/>
            <a:ext cx="190308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4.5.5 Set up Debug</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5623177" y="565731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6</a:t>
            </a:r>
            <a:endParaRPr lang="zh-CN" altLang="en-US" sz="1400" b="1" dirty="0">
              <a:latin typeface="微软雅黑" panose="020B0503020204020204" pitchFamily="34" charset="-122"/>
              <a:ea typeface="微软雅黑" panose="020B0503020204020204" pitchFamily="34" charset="-122"/>
            </a:endParaRPr>
          </a:p>
        </p:txBody>
      </p:sp>
      <p:sp>
        <p:nvSpPr>
          <p:cNvPr id="27" name="矩形 26"/>
          <p:cNvSpPr/>
          <p:nvPr/>
        </p:nvSpPr>
        <p:spPr>
          <a:xfrm>
            <a:off x="6085982" y="5661829"/>
            <a:ext cx="16401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4.5.6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生成</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Bit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文件</a:t>
            </a:r>
          </a:p>
        </p:txBody>
      </p:sp>
      <p:sp>
        <p:nvSpPr>
          <p:cNvPr id="28" name="矩形 27"/>
          <p:cNvSpPr/>
          <p:nvPr/>
        </p:nvSpPr>
        <p:spPr>
          <a:xfrm>
            <a:off x="5623177" y="604060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7</a:t>
            </a:r>
            <a:endParaRPr lang="zh-CN" altLang="en-US" sz="1400" b="1" dirty="0">
              <a:latin typeface="微软雅黑" panose="020B0503020204020204" pitchFamily="34" charset="-122"/>
              <a:ea typeface="微软雅黑" panose="020B0503020204020204" pitchFamily="34" charset="-122"/>
            </a:endParaRPr>
          </a:p>
        </p:txBody>
      </p:sp>
      <p:sp>
        <p:nvSpPr>
          <p:cNvPr id="30" name="矩形 29"/>
          <p:cNvSpPr/>
          <p:nvPr/>
        </p:nvSpPr>
        <p:spPr>
          <a:xfrm>
            <a:off x="6085982" y="6045113"/>
            <a:ext cx="103105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4.5.7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下载</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5626282" y="641693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8</a:t>
            </a:r>
            <a:endParaRPr lang="zh-CN" altLang="en-US" sz="1400" b="1" dirty="0">
              <a:latin typeface="微软雅黑" panose="020B0503020204020204" pitchFamily="34" charset="-122"/>
              <a:ea typeface="微软雅黑" panose="020B0503020204020204" pitchFamily="34" charset="-122"/>
            </a:endParaRPr>
          </a:p>
        </p:txBody>
      </p:sp>
      <p:sp>
        <p:nvSpPr>
          <p:cNvPr id="32" name="矩形 31"/>
          <p:cNvSpPr/>
          <p:nvPr/>
        </p:nvSpPr>
        <p:spPr>
          <a:xfrm>
            <a:off x="6089087" y="6421449"/>
            <a:ext cx="220746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4.5.8 Hardware Debug</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160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4637" y="2885158"/>
            <a:ext cx="3509983" cy="1526187"/>
          </a:xfrm>
          <a:prstGeom prst="rect">
            <a:avLst/>
          </a:prstGeom>
          <a:noFill/>
        </p:spPr>
        <p:txBody>
          <a:bodyPr wrap="square" lIns="72000" rIns="72000">
            <a:spAutoFit/>
          </a:bodyPr>
          <a:lstStyle/>
          <a:p>
            <a:pPr indent="457200" fontAlgn="auto">
              <a:lnSpc>
                <a:spcPct val="150000"/>
              </a:lnSpc>
              <a:spcBef>
                <a:spcPts val="0"/>
              </a:spcBef>
              <a:spcAft>
                <a:spcPts val="0"/>
              </a:spcAft>
              <a:defRPr/>
            </a:pPr>
            <a:r>
              <a:rPr lang="zh-CN" altLang="en-US" sz="1600" b="1" dirty="0">
                <a:solidFill>
                  <a:schemeClr val="tx1">
                    <a:lumMod val="75000"/>
                    <a:lumOff val="25000"/>
                  </a:schemeClr>
                </a:solidFill>
                <a:latin typeface="+mj-ea"/>
                <a:ea typeface="+mj-ea"/>
              </a:rPr>
              <a:t>本节继续通过流水灯实验，介绍如何利用</a:t>
            </a:r>
            <a:r>
              <a:rPr lang="en-US" altLang="zh-CN" sz="1600" b="1" dirty="0" err="1">
                <a:solidFill>
                  <a:schemeClr val="tx1">
                    <a:lumMod val="75000"/>
                    <a:lumOff val="25000"/>
                  </a:schemeClr>
                </a:solidFill>
                <a:latin typeface="+mj-ea"/>
                <a:ea typeface="+mj-ea"/>
              </a:rPr>
              <a:t>Vivado</a:t>
            </a:r>
            <a:r>
              <a:rPr lang="zh-CN" altLang="en-US" sz="1600" b="1" dirty="0">
                <a:solidFill>
                  <a:schemeClr val="tx1">
                    <a:lumMod val="75000"/>
                    <a:lumOff val="25000"/>
                  </a:schemeClr>
                </a:solidFill>
                <a:latin typeface="+mj-ea"/>
                <a:ea typeface="+mj-ea"/>
              </a:rPr>
              <a:t>内部功能强大的逻辑分析仪</a:t>
            </a:r>
            <a:r>
              <a:rPr lang="en-US" altLang="zh-CN" sz="1600" b="1" dirty="0">
                <a:solidFill>
                  <a:schemeClr val="tx1">
                    <a:lumMod val="75000"/>
                    <a:lumOff val="25000"/>
                  </a:schemeClr>
                </a:solidFill>
                <a:latin typeface="+mj-ea"/>
                <a:ea typeface="+mj-ea"/>
              </a:rPr>
              <a:t>ILA</a:t>
            </a:r>
            <a:r>
              <a:rPr lang="zh-CN" altLang="en-US" sz="1600" b="1" dirty="0">
                <a:solidFill>
                  <a:schemeClr val="tx1">
                    <a:lumMod val="75000"/>
                    <a:lumOff val="25000"/>
                  </a:schemeClr>
                </a:solidFill>
                <a:latin typeface="+mj-ea"/>
                <a:ea typeface="+mj-ea"/>
              </a:rPr>
              <a:t>来协助进行</a:t>
            </a:r>
            <a:r>
              <a:rPr lang="en-US" altLang="zh-CN" sz="1600" b="1" dirty="0">
                <a:solidFill>
                  <a:schemeClr val="tx1">
                    <a:lumMod val="75000"/>
                    <a:lumOff val="25000"/>
                  </a:schemeClr>
                </a:solidFill>
                <a:latin typeface="+mj-ea"/>
                <a:ea typeface="+mj-ea"/>
              </a:rPr>
              <a:t>FPGA</a:t>
            </a:r>
            <a:r>
              <a:rPr lang="zh-CN" altLang="en-US" sz="1600" b="1" dirty="0">
                <a:solidFill>
                  <a:schemeClr val="tx1">
                    <a:lumMod val="75000"/>
                    <a:lumOff val="25000"/>
                  </a:schemeClr>
                </a:solidFill>
                <a:latin typeface="+mj-ea"/>
                <a:ea typeface="+mj-ea"/>
              </a:rPr>
              <a:t>开发，实验流程如图</a:t>
            </a:r>
            <a:r>
              <a:rPr lang="en-US" altLang="zh-CN" sz="1600" b="1" dirty="0">
                <a:solidFill>
                  <a:schemeClr val="tx1">
                    <a:lumMod val="75000"/>
                    <a:lumOff val="25000"/>
                  </a:schemeClr>
                </a:solidFill>
                <a:latin typeface="+mj-ea"/>
                <a:ea typeface="+mj-ea"/>
              </a:rPr>
              <a:t>4.123</a:t>
            </a:r>
            <a:r>
              <a:rPr lang="zh-CN" altLang="en-US" sz="1600" b="1" dirty="0">
                <a:solidFill>
                  <a:schemeClr val="tx1">
                    <a:lumMod val="75000"/>
                    <a:lumOff val="25000"/>
                  </a:schemeClr>
                </a:solidFill>
                <a:latin typeface="+mj-ea"/>
                <a:ea typeface="+mj-ea"/>
              </a:rPr>
              <a:t>所示。</a:t>
            </a:r>
            <a:endParaRPr lang="en-US" altLang="zh-CN" sz="1600"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endParaRPr lang="zh-CN" altLang="en-US" b="1" dirty="0"/>
          </a:p>
        </p:txBody>
      </p:sp>
      <p:sp>
        <p:nvSpPr>
          <p:cNvPr id="2" name="文本框 1"/>
          <p:cNvSpPr txBox="1"/>
          <p:nvPr/>
        </p:nvSpPr>
        <p:spPr>
          <a:xfrm>
            <a:off x="4594473" y="5758581"/>
            <a:ext cx="3089635" cy="475129"/>
          </a:xfrm>
          <a:prstGeom prst="rect">
            <a:avLst/>
          </a:prstGeom>
          <a:noFill/>
        </p:spPr>
        <p:txBody>
          <a:bodyPr wrap="none" rtlCol="0">
            <a:noAutofit/>
          </a:bodyPr>
          <a:lstStyle/>
          <a:p>
            <a:r>
              <a:rPr lang="zh-CN" altLang="en-US" sz="1600" b="1" dirty="0">
                <a:latin typeface="微软雅黑" panose="020B0503020204020204" pitchFamily="34" charset="-122"/>
                <a:ea typeface="微软雅黑" panose="020B0503020204020204" pitchFamily="34" charset="-122"/>
              </a:rPr>
              <a:t>图</a:t>
            </a:r>
            <a:r>
              <a:rPr lang="en-US" altLang="zh-CN" sz="1600" b="1" dirty="0" smtClean="0">
                <a:latin typeface="微软雅黑" panose="020B0503020204020204" pitchFamily="34" charset="-122"/>
                <a:ea typeface="微软雅黑" panose="020B0503020204020204" pitchFamily="34" charset="-122"/>
              </a:rPr>
              <a:t>4.123 </a:t>
            </a:r>
            <a:r>
              <a:rPr lang="zh-CN" altLang="en-US" sz="1600" b="1" dirty="0" smtClean="0">
                <a:latin typeface="微软雅黑" panose="020B0503020204020204" pitchFamily="34" charset="-122"/>
                <a:ea typeface="微软雅黑" panose="020B0503020204020204" pitchFamily="34" charset="-122"/>
              </a:rPr>
              <a:t>逻辑分析仪</a:t>
            </a:r>
            <a:r>
              <a:rPr lang="zh-CN" altLang="en-US" sz="1600" b="1" dirty="0">
                <a:latin typeface="微软雅黑" panose="020B0503020204020204" pitchFamily="34" charset="-122"/>
                <a:ea typeface="微软雅黑" panose="020B0503020204020204" pitchFamily="34" charset="-122"/>
              </a:rPr>
              <a:t>使用流程图</a:t>
            </a:r>
          </a:p>
        </p:txBody>
      </p:sp>
      <p:sp>
        <p:nvSpPr>
          <p:cNvPr id="6" name="Rectangle 2"/>
          <p:cNvSpPr>
            <a:spLocks noChangeArrowheads="1"/>
          </p:cNvSpPr>
          <p:nvPr/>
        </p:nvSpPr>
        <p:spPr bwMode="auto">
          <a:xfrm>
            <a:off x="4267199" y="14612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8"/>
          <p:cNvSpPr>
            <a:spLocks noChangeArrowheads="1"/>
          </p:cNvSpPr>
          <p:nvPr/>
        </p:nvSpPr>
        <p:spPr bwMode="auto">
          <a:xfrm>
            <a:off x="4693046" y="1461246"/>
            <a:ext cx="144624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nvPr>
        </p:nvGraphicFramePr>
        <p:xfrm>
          <a:off x="4693046" y="1461247"/>
          <a:ext cx="2892490" cy="4142889"/>
        </p:xfrm>
        <a:graphic>
          <a:graphicData uri="http://schemas.openxmlformats.org/presentationml/2006/ole">
            <mc:AlternateContent xmlns:mc="http://schemas.openxmlformats.org/markup-compatibility/2006">
              <mc:Choice xmlns:v="urn:schemas-microsoft-com:vml" Requires="v">
                <p:oleObj spid="_x0000_s3074" name="Visio" r:id="rId4" imgW="2123085" imgH="3023256" progId="Visio.Drawing.11">
                  <p:embed/>
                </p:oleObj>
              </mc:Choice>
              <mc:Fallback>
                <p:oleObj name="Visio" r:id="rId4" imgW="2123085" imgH="3023256" progId="Visio.Drawing.11">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046" y="1461247"/>
                        <a:ext cx="2892490" cy="4142889"/>
                      </a:xfrm>
                      <a:prstGeom prst="rect">
                        <a:avLst/>
                      </a:prstGeom>
                      <a:noFill/>
                    </p:spPr>
                  </p:pic>
                </p:oleObj>
              </mc:Fallback>
            </mc:AlternateContent>
          </a:graphicData>
        </a:graphic>
      </p:graphicFrame>
    </p:spTree>
    <p:extLst>
      <p:ext uri="{BB962C8B-B14F-4D97-AF65-F5344CB8AC3E}">
        <p14:creationId xmlns:p14="http://schemas.microsoft.com/office/powerpoint/2010/main" val="164326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4.124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所示，创建一个新的工程“</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hw_debug</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r>
              <a:rPr lang="en-US" altLang="zh-CN" b="1" dirty="0"/>
              <a:t>4.5.1 </a:t>
            </a:r>
            <a:r>
              <a:rPr lang="zh-CN" altLang="en-US" b="1" dirty="0"/>
              <a:t>创建工程</a:t>
            </a:r>
          </a:p>
        </p:txBody>
      </p:sp>
      <p:sp>
        <p:nvSpPr>
          <p:cNvPr id="2" name="矩形 1"/>
          <p:cNvSpPr/>
          <p:nvPr/>
        </p:nvSpPr>
        <p:spPr>
          <a:xfrm>
            <a:off x="3489336" y="6037265"/>
            <a:ext cx="197482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4.124 </a:t>
            </a:r>
            <a:r>
              <a:rPr lang="zh-CN" altLang="en-US" sz="1600" b="1" dirty="0" smtClean="0">
                <a:latin typeface="+mj-ea"/>
                <a:ea typeface="+mj-ea"/>
                <a:cs typeface="Courier New" panose="02070309020205020404" pitchFamily="49" charset="0"/>
              </a:rPr>
              <a:t>新建</a:t>
            </a:r>
            <a:r>
              <a:rPr lang="zh-CN" altLang="en-US" sz="1600" b="1" dirty="0">
                <a:latin typeface="+mj-ea"/>
                <a:ea typeface="+mj-ea"/>
                <a:cs typeface="Courier New" panose="02070309020205020404" pitchFamily="49" charset="0"/>
              </a:rPr>
              <a:t>工程</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194921"/>
            <a:ext cx="5039995" cy="3846830"/>
          </a:xfrm>
          <a:prstGeom prst="rect">
            <a:avLst/>
          </a:prstGeom>
          <a:ln>
            <a:solidFill>
              <a:schemeClr val="accent1"/>
            </a:solidFill>
          </a:ln>
        </p:spPr>
      </p:pic>
    </p:spTree>
    <p:extLst>
      <p:ext uri="{BB962C8B-B14F-4D97-AF65-F5344CB8AC3E}">
        <p14:creationId xmlns:p14="http://schemas.microsoft.com/office/powerpoint/2010/main" val="40437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本次实验如图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4.125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所示创建三个</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文件，分别是顶层模块“</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flow_led_top.v</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和被调用的两个子模块“</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clk_div.v</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flow_led.v</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r>
              <a:rPr lang="en-US" altLang="zh-CN" b="1" dirty="0" smtClean="0"/>
              <a:t>4.5.2 </a:t>
            </a:r>
            <a:r>
              <a:rPr lang="zh-CN" altLang="en-US" b="1" dirty="0" smtClean="0"/>
              <a:t>添加</a:t>
            </a:r>
            <a:r>
              <a:rPr lang="zh-CN" altLang="en-US" b="1" dirty="0"/>
              <a:t>源文件和约束文件</a:t>
            </a:r>
          </a:p>
        </p:txBody>
      </p:sp>
      <p:sp>
        <p:nvSpPr>
          <p:cNvPr id="2" name="矩形 1"/>
          <p:cNvSpPr/>
          <p:nvPr/>
        </p:nvSpPr>
        <p:spPr>
          <a:xfrm>
            <a:off x="2988054" y="6170628"/>
            <a:ext cx="2977390"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程序</a:t>
            </a:r>
            <a:r>
              <a:rPr lang="en-US" altLang="zh-CN" sz="1600" b="1" dirty="0" smtClean="0">
                <a:latin typeface="+mj-ea"/>
                <a:ea typeface="+mj-ea"/>
                <a:cs typeface="Courier New" panose="02070309020205020404" pitchFamily="49" charset="0"/>
              </a:rPr>
              <a:t>4.5 </a:t>
            </a:r>
            <a:r>
              <a:rPr lang="en-US" altLang="zh-CN" sz="1600" b="1" dirty="0" err="1" smtClean="0">
                <a:latin typeface="+mj-ea"/>
                <a:ea typeface="+mj-ea"/>
                <a:cs typeface="Courier New" panose="02070309020205020404" pitchFamily="49" charset="0"/>
              </a:rPr>
              <a:t>flow_led_top.v</a:t>
            </a:r>
            <a:r>
              <a:rPr lang="zh-CN" altLang="en-US" sz="1600" b="1" dirty="0">
                <a:latin typeface="+mj-ea"/>
                <a:ea typeface="+mj-ea"/>
                <a:cs typeface="Courier New" panose="02070309020205020404" pitchFamily="49" charset="0"/>
              </a:rPr>
              <a:t>代码</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046922" y="2620978"/>
            <a:ext cx="4859655" cy="3549650"/>
          </a:xfrm>
          <a:prstGeom prst="rect">
            <a:avLst/>
          </a:prstGeom>
          <a:ln>
            <a:solidFill>
              <a:schemeClr val="accent1"/>
            </a:solidFill>
          </a:ln>
        </p:spPr>
      </p:pic>
    </p:spTree>
    <p:extLst>
      <p:ext uri="{BB962C8B-B14F-4D97-AF65-F5344CB8AC3E}">
        <p14:creationId xmlns:p14="http://schemas.microsoft.com/office/powerpoint/2010/main" val="16445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1171482" y="5946643"/>
            <a:ext cx="2871607"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程序</a:t>
            </a:r>
            <a:r>
              <a:rPr lang="en-US" altLang="zh-CN" sz="1600" b="1" dirty="0" smtClean="0">
                <a:latin typeface="+mj-ea"/>
                <a:ea typeface="+mj-ea"/>
                <a:cs typeface="Courier New" panose="02070309020205020404" pitchFamily="49" charset="0"/>
              </a:rPr>
              <a:t>4.5 </a:t>
            </a:r>
            <a:r>
              <a:rPr lang="en-US" altLang="zh-CN" sz="1600" b="1" dirty="0" err="1" smtClean="0">
                <a:latin typeface="+mj-ea"/>
                <a:ea typeface="+mj-ea"/>
                <a:cs typeface="Courier New" panose="02070309020205020404" pitchFamily="49" charset="0"/>
              </a:rPr>
              <a:t>flow_led_top.v</a:t>
            </a:r>
            <a:r>
              <a:rPr lang="zh-CN" altLang="en-US" sz="1600" b="1" dirty="0">
                <a:latin typeface="+mj-ea"/>
                <a:ea typeface="+mj-ea"/>
                <a:cs typeface="Courier New" panose="02070309020205020404" pitchFamily="49" charset="0"/>
              </a:rPr>
              <a:t>代码</a:t>
            </a:r>
            <a:endParaRPr lang="zh-CN" altLang="en-US" sz="1600" b="1" dirty="0">
              <a:latin typeface="+mj-ea"/>
              <a:ea typeface="+mj-ea"/>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87" y="1783637"/>
            <a:ext cx="3858163" cy="4163006"/>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597" y="1345426"/>
            <a:ext cx="3962953" cy="4601217"/>
          </a:xfrm>
          <a:prstGeom prst="rect">
            <a:avLst/>
          </a:prstGeom>
        </p:spPr>
      </p:pic>
      <p:sp>
        <p:nvSpPr>
          <p:cNvPr id="9" name="矩形 8"/>
          <p:cNvSpPr/>
          <p:nvPr/>
        </p:nvSpPr>
        <p:spPr>
          <a:xfrm>
            <a:off x="5458645" y="5946643"/>
            <a:ext cx="230285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程序</a:t>
            </a:r>
            <a:r>
              <a:rPr lang="en-US" altLang="zh-CN" sz="1600" b="1" dirty="0" smtClean="0">
                <a:latin typeface="+mj-ea"/>
                <a:ea typeface="+mj-ea"/>
                <a:cs typeface="Courier New" panose="02070309020205020404" pitchFamily="49" charset="0"/>
              </a:rPr>
              <a:t>4.6 </a:t>
            </a:r>
            <a:r>
              <a:rPr lang="en-US" altLang="zh-CN" sz="1600" b="1" dirty="0" err="1" smtClean="0">
                <a:latin typeface="+mj-ea"/>
                <a:ea typeface="+mj-ea"/>
                <a:cs typeface="Courier New" panose="02070309020205020404" pitchFamily="49" charset="0"/>
              </a:rPr>
              <a:t>clk_div.v</a:t>
            </a:r>
            <a:r>
              <a:rPr lang="zh-CN" altLang="en-US" sz="1600" b="1" dirty="0">
                <a:latin typeface="+mj-ea"/>
                <a:ea typeface="+mj-ea"/>
                <a:cs typeface="Courier New" panose="02070309020205020404" pitchFamily="49" charset="0"/>
              </a:rPr>
              <a:t>代码</a:t>
            </a:r>
            <a:endParaRPr lang="zh-CN" altLang="en-US" sz="1600" b="1" dirty="0">
              <a:latin typeface="+mj-ea"/>
              <a:ea typeface="+mj-ea"/>
            </a:endParaRPr>
          </a:p>
        </p:txBody>
      </p:sp>
    </p:spTree>
    <p:extLst>
      <p:ext uri="{BB962C8B-B14F-4D97-AF65-F5344CB8AC3E}">
        <p14:creationId xmlns:p14="http://schemas.microsoft.com/office/powerpoint/2010/main" val="281703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83110" y="1591218"/>
            <a:ext cx="8120231" cy="1689052"/>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b="1" dirty="0">
                <a:solidFill>
                  <a:schemeClr val="tx1">
                    <a:lumMod val="75000"/>
                    <a:lumOff val="25000"/>
                  </a:schemeClr>
                </a:solidFill>
                <a:latin typeface="+mj-ea"/>
                <a:ea typeface="+mj-ea"/>
              </a:rPr>
              <a:t>8</a:t>
            </a:r>
            <a:r>
              <a:rPr lang="zh-CN" altLang="en-US" b="1" dirty="0">
                <a:solidFill>
                  <a:schemeClr val="tx1">
                    <a:lumMod val="75000"/>
                    <a:lumOff val="25000"/>
                  </a:schemeClr>
                </a:solidFill>
                <a:latin typeface="+mj-ea"/>
                <a:ea typeface="+mj-ea"/>
              </a:rPr>
              <a:t>位数码管的扫描控制时序图如图</a:t>
            </a:r>
            <a:r>
              <a:rPr lang="en-US" altLang="zh-CN" b="1" dirty="0">
                <a:solidFill>
                  <a:schemeClr val="tx1">
                    <a:lumMod val="75000"/>
                    <a:lumOff val="25000"/>
                  </a:schemeClr>
                </a:solidFill>
                <a:latin typeface="+mj-ea"/>
                <a:ea typeface="+mj-ea"/>
              </a:rPr>
              <a:t>4.4</a:t>
            </a:r>
            <a:r>
              <a:rPr lang="zh-CN" altLang="en-US" b="1" dirty="0">
                <a:solidFill>
                  <a:schemeClr val="tx1">
                    <a:lumMod val="75000"/>
                    <a:lumOff val="25000"/>
                  </a:schemeClr>
                </a:solidFill>
                <a:latin typeface="+mj-ea"/>
                <a:ea typeface="+mj-ea"/>
              </a:rPr>
              <a:t>所示，当数码管对应的阳极信号为高电平时，控制器必须按照正确的方式驱动相应数码管的阴极为低电平。</a:t>
            </a:r>
            <a:endParaRPr lang="en-US" altLang="zh-CN"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endParaRPr lang="zh-CN" altLang="en-US" b="1" dirty="0"/>
          </a:p>
        </p:txBody>
      </p:sp>
      <p:sp>
        <p:nvSpPr>
          <p:cNvPr id="2" name="文本框 1"/>
          <p:cNvSpPr txBox="1"/>
          <p:nvPr/>
        </p:nvSpPr>
        <p:spPr>
          <a:xfrm>
            <a:off x="3618340" y="5856170"/>
            <a:ext cx="3015542" cy="475129"/>
          </a:xfrm>
          <a:prstGeom prst="rect">
            <a:avLst/>
          </a:prstGeom>
          <a:noFill/>
        </p:spPr>
        <p:txBody>
          <a:bodyPr wrap="none" rtlCol="0">
            <a:noAutofit/>
          </a:bodyPr>
          <a:lstStyle/>
          <a:p>
            <a:r>
              <a:rPr lang="zh-CN" altLang="en-US" sz="1800" b="1" dirty="0" smtClean="0">
                <a:latin typeface="微软雅黑" panose="020B0503020204020204" pitchFamily="34" charset="-122"/>
                <a:ea typeface="微软雅黑" panose="020B0503020204020204" pitchFamily="34" charset="-122"/>
              </a:rPr>
              <a:t>图</a:t>
            </a:r>
            <a:r>
              <a:rPr lang="en-US" altLang="zh-CN" sz="1800" b="1" dirty="0" smtClean="0">
                <a:latin typeface="微软雅黑" panose="020B0503020204020204" pitchFamily="34" charset="-122"/>
                <a:ea typeface="微软雅黑" panose="020B0503020204020204" pitchFamily="34" charset="-122"/>
              </a:rPr>
              <a:t>4</a:t>
            </a:r>
            <a:r>
              <a:rPr lang="en-US" altLang="zh-CN" sz="1800" b="1" dirty="0">
                <a:latin typeface="微软雅黑" panose="020B0503020204020204" pitchFamily="34" charset="-122"/>
                <a:ea typeface="微软雅黑" panose="020B0503020204020204" pitchFamily="34" charset="-122"/>
              </a:rPr>
              <a:t>.4 4</a:t>
            </a:r>
            <a:r>
              <a:rPr lang="zh-CN" altLang="en-US" sz="1800" b="1" dirty="0">
                <a:latin typeface="微软雅黑" panose="020B0503020204020204" pitchFamily="34" charset="-122"/>
                <a:ea typeface="微软雅黑" panose="020B0503020204020204" pitchFamily="34" charset="-122"/>
              </a:rPr>
              <a:t>位数码管时序</a:t>
            </a:r>
            <a:r>
              <a:rPr lang="zh-CN" altLang="en-US" sz="1800" b="1" dirty="0" smtClean="0">
                <a:latin typeface="微软雅黑" panose="020B0503020204020204" pitchFamily="34" charset="-122"/>
                <a:ea typeface="微软雅黑" panose="020B0503020204020204" pitchFamily="34" charset="-122"/>
              </a:rPr>
              <a:t>图</a:t>
            </a:r>
            <a:endParaRPr lang="zh-CN" altLang="en-US" sz="1800" b="1" dirty="0">
              <a:latin typeface="微软雅黑" panose="020B0503020204020204" pitchFamily="34" charset="-122"/>
              <a:ea typeface="微软雅黑" panose="020B0503020204020204" pitchFamily="34" charset="-122"/>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877739" y="3343096"/>
            <a:ext cx="5730970" cy="2513074"/>
          </a:xfrm>
          <a:prstGeom prst="rect">
            <a:avLst/>
          </a:prstGeom>
          <a:ln>
            <a:solidFill>
              <a:schemeClr val="accent1"/>
            </a:solidFill>
          </a:ln>
        </p:spPr>
      </p:pic>
    </p:spTree>
    <p:extLst>
      <p:ext uri="{BB962C8B-B14F-4D97-AF65-F5344CB8AC3E}">
        <p14:creationId xmlns:p14="http://schemas.microsoft.com/office/powerpoint/2010/main" val="309667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37879" y="5894828"/>
            <a:ext cx="244379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程序</a:t>
            </a:r>
            <a:r>
              <a:rPr lang="en-US" altLang="zh-CN" sz="1600" b="1" dirty="0" smtClean="0">
                <a:latin typeface="+mj-ea"/>
                <a:ea typeface="+mj-ea"/>
                <a:cs typeface="Courier New" panose="02070309020205020404" pitchFamily="49" charset="0"/>
              </a:rPr>
              <a:t>4.7 </a:t>
            </a:r>
            <a:r>
              <a:rPr lang="en-US" altLang="zh-CN" sz="1600" b="1" dirty="0" err="1" smtClean="0">
                <a:latin typeface="+mj-ea"/>
                <a:ea typeface="+mj-ea"/>
                <a:cs typeface="Courier New" panose="02070309020205020404" pitchFamily="49" charset="0"/>
              </a:rPr>
              <a:t>flow_led.v</a:t>
            </a:r>
            <a:r>
              <a:rPr lang="zh-CN" altLang="en-US" sz="1600" b="1" dirty="0">
                <a:latin typeface="+mj-ea"/>
                <a:ea typeface="+mj-ea"/>
                <a:cs typeface="Courier New" panose="02070309020205020404" pitchFamily="49" charset="0"/>
              </a:rPr>
              <a:t>代码</a:t>
            </a:r>
            <a:endParaRPr lang="zh-CN" altLang="en-US" sz="1600" b="1" dirty="0">
              <a:latin typeface="+mj-ea"/>
              <a:ea typeface="+mj-ea"/>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983" y="2027138"/>
            <a:ext cx="4353533" cy="3867690"/>
          </a:xfrm>
          <a:prstGeom prst="rect">
            <a:avLst/>
          </a:prstGeom>
        </p:spPr>
      </p:pic>
    </p:spTree>
    <p:extLst>
      <p:ext uri="{BB962C8B-B14F-4D97-AF65-F5344CB8AC3E}">
        <p14:creationId xmlns:p14="http://schemas.microsoft.com/office/powerpoint/2010/main" val="19277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4.126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所示，添加如程序</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所示约束文件“</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flow_led.xdc</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545371" y="5858175"/>
            <a:ext cx="186274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4.126 </a:t>
            </a:r>
            <a:r>
              <a:rPr lang="zh-CN" altLang="en-US" sz="1600" b="1" dirty="0" smtClean="0">
                <a:latin typeface="+mj-ea"/>
                <a:ea typeface="+mj-ea"/>
                <a:cs typeface="Courier New" panose="02070309020205020404" pitchFamily="49" charset="0"/>
              </a:rPr>
              <a:t>约束</a:t>
            </a:r>
            <a:r>
              <a:rPr lang="zh-CN" altLang="en-US" sz="1600" b="1" dirty="0">
                <a:latin typeface="+mj-ea"/>
                <a:ea typeface="+mj-ea"/>
                <a:cs typeface="Courier New" panose="02070309020205020404" pitchFamily="49" charset="0"/>
              </a:rPr>
              <a:t>文件</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046919" y="2295957"/>
            <a:ext cx="4859655" cy="3549650"/>
          </a:xfrm>
          <a:prstGeom prst="rect">
            <a:avLst/>
          </a:prstGeom>
          <a:ln>
            <a:solidFill>
              <a:schemeClr val="accent1"/>
            </a:solidFill>
          </a:ln>
        </p:spPr>
      </p:pic>
    </p:spTree>
    <p:extLst>
      <p:ext uri="{BB962C8B-B14F-4D97-AF65-F5344CB8AC3E}">
        <p14:creationId xmlns:p14="http://schemas.microsoft.com/office/powerpoint/2010/main" val="151027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44031" y="5641843"/>
            <a:ext cx="3171548"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程序</a:t>
            </a:r>
            <a:r>
              <a:rPr lang="en-US" altLang="zh-CN" sz="1600" b="1" dirty="0">
                <a:latin typeface="+mj-ea"/>
                <a:ea typeface="+mj-ea"/>
                <a:cs typeface="Courier New" panose="02070309020205020404" pitchFamily="49" charset="0"/>
              </a:rPr>
              <a:t>4.8 </a:t>
            </a:r>
            <a:r>
              <a:rPr lang="en-US" altLang="zh-CN" sz="1600" b="1" dirty="0" err="1">
                <a:latin typeface="+mj-ea"/>
                <a:ea typeface="+mj-ea"/>
                <a:cs typeface="Courier New" panose="02070309020205020404" pitchFamily="49" charset="0"/>
              </a:rPr>
              <a:t>flow_led.xdc</a:t>
            </a:r>
            <a:r>
              <a:rPr lang="zh-CN" altLang="en-US" sz="1600" b="1" dirty="0">
                <a:latin typeface="+mj-ea"/>
                <a:ea typeface="+mj-ea"/>
                <a:cs typeface="Courier New" panose="02070309020205020404" pitchFamily="49" charset="0"/>
              </a:rPr>
              <a:t>约束文件</a:t>
            </a:r>
            <a:endParaRPr lang="zh-CN" altLang="en-US" sz="1600" b="1" dirty="0">
              <a:latin typeface="+mj-ea"/>
              <a:ea typeface="+mj-ea"/>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25" y="2041894"/>
            <a:ext cx="4515480" cy="3458058"/>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805" y="2089526"/>
            <a:ext cx="4143953" cy="3410426"/>
          </a:xfrm>
          <a:prstGeom prst="rect">
            <a:avLst/>
          </a:prstGeom>
        </p:spPr>
      </p:pic>
    </p:spTree>
    <p:extLst>
      <p:ext uri="{BB962C8B-B14F-4D97-AF65-F5344CB8AC3E}">
        <p14:creationId xmlns:p14="http://schemas.microsoft.com/office/powerpoint/2010/main" val="198924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895519"/>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4.127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栏中的“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Synthesis”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 Synthesis”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。右上角的进度条“</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Running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synth_design</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指示正在对工程进行综合。综合完成之后在弹出的对话框中点击“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Cancel”</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取消。在“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一栏中，找到“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Synthesis”-&gt;“Open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Synthesised</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Design”-&gt;“Schematic”,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Schematic”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，结果见图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4.128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r>
              <a:rPr lang="en-US" altLang="zh-CN" b="1" dirty="0" smtClean="0"/>
              <a:t>4.5.3 </a:t>
            </a:r>
            <a:r>
              <a:rPr lang="zh-CN" altLang="en-US" b="1" dirty="0" smtClean="0"/>
              <a:t>综合</a:t>
            </a:r>
            <a:endParaRPr lang="zh-CN" altLang="en-US" b="1" dirty="0"/>
          </a:p>
        </p:txBody>
      </p:sp>
      <p:sp>
        <p:nvSpPr>
          <p:cNvPr id="2" name="矩形 1"/>
          <p:cNvSpPr/>
          <p:nvPr/>
        </p:nvSpPr>
        <p:spPr>
          <a:xfrm>
            <a:off x="3222534" y="6438916"/>
            <a:ext cx="250842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4.127 Synthesis</a:t>
            </a:r>
            <a:r>
              <a:rPr lang="zh-CN" altLang="en-US" sz="1600" b="1" dirty="0">
                <a:latin typeface="+mj-ea"/>
                <a:ea typeface="+mj-ea"/>
                <a:cs typeface="Courier New" panose="02070309020205020404" pitchFamily="49" charset="0"/>
              </a:rPr>
              <a:t>选项</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595797" y="3672249"/>
            <a:ext cx="3761905" cy="2766667"/>
          </a:xfrm>
          <a:prstGeom prst="rect">
            <a:avLst/>
          </a:prstGeom>
          <a:ln>
            <a:solidFill>
              <a:schemeClr val="accent1"/>
            </a:solidFill>
          </a:ln>
        </p:spPr>
      </p:pic>
    </p:spTree>
    <p:extLst>
      <p:ext uri="{BB962C8B-B14F-4D97-AF65-F5344CB8AC3E}">
        <p14:creationId xmlns:p14="http://schemas.microsoft.com/office/powerpoint/2010/main" val="154547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541531" y="5734050"/>
            <a:ext cx="1870430"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4.128 </a:t>
            </a:r>
            <a:r>
              <a:rPr lang="zh-CN" altLang="en-US" sz="1600" b="1" dirty="0" smtClean="0">
                <a:latin typeface="+mj-ea"/>
                <a:ea typeface="+mj-ea"/>
                <a:cs typeface="Courier New" panose="02070309020205020404" pitchFamily="49" charset="0"/>
              </a:rPr>
              <a:t>综合</a:t>
            </a:r>
            <a:r>
              <a:rPr lang="zh-CN" altLang="en-US" sz="1600" b="1" dirty="0">
                <a:latin typeface="+mj-ea"/>
                <a:ea typeface="+mj-ea"/>
                <a:cs typeface="Courier New" panose="02070309020205020404" pitchFamily="49" charset="0"/>
              </a:rPr>
              <a:t>结果</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624134" y="1962150"/>
            <a:ext cx="3705225" cy="3771900"/>
          </a:xfrm>
          <a:prstGeom prst="rect">
            <a:avLst/>
          </a:prstGeom>
          <a:ln>
            <a:solidFill>
              <a:schemeClr val="accent1"/>
            </a:solidFill>
          </a:ln>
        </p:spPr>
      </p:pic>
    </p:spTree>
    <p:extLst>
      <p:ext uri="{BB962C8B-B14F-4D97-AF65-F5344CB8AC3E}">
        <p14:creationId xmlns:p14="http://schemas.microsoft.com/office/powerpoint/2010/main" val="77683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我们先</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Mark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流水灯模块的输入线。如图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4.129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Schematic”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标签页中，点击左侧工具栏中的放大镜图标，将电路图放大到合适大小。找到“</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clk_div</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模块和“</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flow_led</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模块之间的连线“</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clk_pulse</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选中后右击，选择“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Mark 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r>
              <a:rPr lang="en-US" altLang="zh-CN" b="1" dirty="0"/>
              <a:t>4.5.4 Mark Debug</a:t>
            </a:r>
            <a:endParaRPr lang="zh-CN" altLang="en-US" b="1" dirty="0"/>
          </a:p>
        </p:txBody>
      </p:sp>
      <p:sp>
        <p:nvSpPr>
          <p:cNvPr id="2" name="矩形 1"/>
          <p:cNvSpPr/>
          <p:nvPr/>
        </p:nvSpPr>
        <p:spPr>
          <a:xfrm>
            <a:off x="3069021" y="6403432"/>
            <a:ext cx="281545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4.129 Mark </a:t>
            </a:r>
            <a:r>
              <a:rPr lang="en-US" altLang="zh-CN" sz="1600" b="1" dirty="0">
                <a:latin typeface="+mj-ea"/>
                <a:ea typeface="+mj-ea"/>
                <a:cs typeface="Courier New" panose="02070309020205020404" pitchFamily="49" charset="0"/>
              </a:rPr>
              <a:t>Debug</a:t>
            </a:r>
            <a:r>
              <a:rPr lang="zh-CN" altLang="en-US" sz="1600" b="1" dirty="0">
                <a:latin typeface="+mj-ea"/>
                <a:ea typeface="+mj-ea"/>
                <a:cs typeface="Courier New" panose="02070309020205020404" pitchFamily="49" charset="0"/>
              </a:rPr>
              <a:t>标签</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407702" y="3381051"/>
            <a:ext cx="4138095" cy="3022381"/>
          </a:xfrm>
          <a:prstGeom prst="rect">
            <a:avLst/>
          </a:prstGeom>
          <a:ln>
            <a:solidFill>
              <a:schemeClr val="accent1"/>
            </a:solidFill>
          </a:ln>
        </p:spPr>
      </p:pic>
    </p:spTree>
    <p:extLst>
      <p:ext uri="{BB962C8B-B14F-4D97-AF65-F5344CB8AC3E}">
        <p14:creationId xmlns:p14="http://schemas.microsoft.com/office/powerpoint/2010/main" val="362992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然后我们再</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Mark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流水灯模块的输出线。图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4.130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所示，找到与“</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flow_led</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模块的输出端口相连的信号线“</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led_OBUF</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选中后右击，选择“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Mark 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。在这个实验中我们之所以</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Mark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这两个信号线，是因为我们的我们要关注核心部件流水灯模块在指定的输入信号下会不会有理想的结果。</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26206" y="6335774"/>
            <a:ext cx="2101081"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4.130 </a:t>
            </a:r>
            <a:r>
              <a:rPr lang="zh-CN" altLang="en-US" sz="1600" b="1" dirty="0" smtClean="0">
                <a:latin typeface="+mj-ea"/>
                <a:ea typeface="+mj-ea"/>
                <a:cs typeface="Courier New" panose="02070309020205020404" pitchFamily="49" charset="0"/>
              </a:rPr>
              <a:t>流水</a:t>
            </a:r>
            <a:r>
              <a:rPr lang="zh-CN" altLang="en-US" sz="1600" b="1" dirty="0">
                <a:latin typeface="+mj-ea"/>
                <a:ea typeface="+mj-ea"/>
                <a:cs typeface="Courier New" panose="02070309020205020404" pitchFamily="49" charset="0"/>
              </a:rPr>
              <a:t>灯模块</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407700" y="3302917"/>
            <a:ext cx="4138095" cy="3032857"/>
          </a:xfrm>
          <a:prstGeom prst="rect">
            <a:avLst/>
          </a:prstGeom>
          <a:ln>
            <a:solidFill>
              <a:schemeClr val="accent1"/>
            </a:solidFill>
          </a:ln>
        </p:spPr>
      </p:pic>
    </p:spTree>
    <p:extLst>
      <p:ext uri="{BB962C8B-B14F-4D97-AF65-F5344CB8AC3E}">
        <p14:creationId xmlns:p14="http://schemas.microsoft.com/office/powerpoint/2010/main" val="18003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4.131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窗口中（可通过在菜单栏中点击“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Layout”-&gt;“Debug”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打开），单击选中“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Unassigned Debug Nets”,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然后右击选择“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Set Up 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r>
              <a:rPr lang="en-US" altLang="zh-CN" b="1" dirty="0"/>
              <a:t>4.5.5 Set up Debug</a:t>
            </a:r>
            <a:endParaRPr lang="zh-CN" altLang="en-US" b="1" dirty="0"/>
          </a:p>
        </p:txBody>
      </p:sp>
      <p:sp>
        <p:nvSpPr>
          <p:cNvPr id="2" name="矩形 1"/>
          <p:cNvSpPr/>
          <p:nvPr/>
        </p:nvSpPr>
        <p:spPr>
          <a:xfrm>
            <a:off x="3046710" y="6465333"/>
            <a:ext cx="2860078"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4.131 Set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Up Debug</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219607" y="3019619"/>
            <a:ext cx="4514285" cy="3445714"/>
          </a:xfrm>
          <a:prstGeom prst="rect">
            <a:avLst/>
          </a:prstGeom>
          <a:ln>
            <a:solidFill>
              <a:schemeClr val="accent1"/>
            </a:solidFill>
          </a:ln>
        </p:spPr>
      </p:pic>
    </p:spTree>
    <p:extLst>
      <p:ext uri="{BB962C8B-B14F-4D97-AF65-F5344CB8AC3E}">
        <p14:creationId xmlns:p14="http://schemas.microsoft.com/office/powerpoint/2010/main" val="326427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4.132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Set Up 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向导中连续点击“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最后点击“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Finish”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46697" y="6058077"/>
            <a:ext cx="2860078"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4.132 Set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Up Debug</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向导</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39" y="2564253"/>
            <a:ext cx="5039995" cy="3488690"/>
          </a:xfrm>
          <a:prstGeom prst="rect">
            <a:avLst/>
          </a:prstGeom>
          <a:ln>
            <a:solidFill>
              <a:schemeClr val="accent1"/>
            </a:solidFill>
          </a:ln>
        </p:spPr>
      </p:pic>
    </p:spTree>
    <p:extLst>
      <p:ext uri="{BB962C8B-B14F-4D97-AF65-F5344CB8AC3E}">
        <p14:creationId xmlns:p14="http://schemas.microsoft.com/office/powerpoint/2010/main" val="105419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4.133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所示，在菜单栏中点击“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File”-&gt;“Save Constraints”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。在弹出的对话框中点击“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。然后在“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窗口中打开“</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flow_led.xdc</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在文档的底部可以看到“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Mark 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及“</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Set Up 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的相关信息被添加上去了。</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541221" y="6277694"/>
            <a:ext cx="1871026"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4.133 XDC</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文件</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407686" y="3273877"/>
            <a:ext cx="4138095" cy="3032857"/>
          </a:xfrm>
          <a:prstGeom prst="rect">
            <a:avLst/>
          </a:prstGeom>
          <a:ln>
            <a:solidFill>
              <a:schemeClr val="accent1"/>
            </a:solidFill>
          </a:ln>
        </p:spPr>
      </p:pic>
    </p:spTree>
    <p:extLst>
      <p:ext uri="{BB962C8B-B14F-4D97-AF65-F5344CB8AC3E}">
        <p14:creationId xmlns:p14="http://schemas.microsoft.com/office/powerpoint/2010/main" val="190822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
            <a:ext cx="9143999" cy="4760686"/>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sp>
        <p:nvSpPr>
          <p:cNvPr id="18" name="标题 3"/>
          <p:cNvSpPr>
            <a:spLocks noGrp="1"/>
          </p:cNvSpPr>
          <p:nvPr>
            <p:ph type="title" idx="4294967295"/>
          </p:nvPr>
        </p:nvSpPr>
        <p:spPr>
          <a:xfrm>
            <a:off x="503238" y="5272088"/>
            <a:ext cx="5135563" cy="583565"/>
          </a:xfrm>
          <a:prstGeom prst="rect">
            <a:avLst/>
          </a:prstGeom>
        </p:spPr>
        <p:txBody>
          <a:bodyPr wrap="square">
            <a:spAutoFit/>
          </a:bodyPr>
          <a:lstStyle/>
          <a:p>
            <a:pPr algn="l">
              <a:lnSpc>
                <a:spcPct val="100000"/>
              </a:lnSpc>
            </a:pPr>
            <a:r>
              <a:rPr lang="en-US" sz="3200" dirty="0">
                <a:solidFill>
                  <a:srgbClr val="04619D"/>
                </a:solidFill>
              </a:rPr>
              <a:t>4.2 VIVADO</a:t>
            </a:r>
            <a:r>
              <a:rPr lang="zh-CN" altLang="en-US" sz="3200" dirty="0">
                <a:solidFill>
                  <a:srgbClr val="04619D"/>
                </a:solidFill>
              </a:rPr>
              <a:t>设计流程</a:t>
            </a:r>
            <a:endParaRPr sz="3200" dirty="0">
              <a:solidFill>
                <a:srgbClr val="04619D"/>
              </a:solidFill>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7513630" y="5143321"/>
            <a:ext cx="1456200" cy="1462396"/>
          </a:xfrm>
          <a:prstGeom prst="rect">
            <a:avLst/>
          </a:prstGeom>
        </p:spPr>
      </p:pic>
    </p:spTree>
    <p:extLst>
      <p:ext uri="{BB962C8B-B14F-4D97-AF65-F5344CB8AC3E}">
        <p14:creationId xmlns:p14="http://schemas.microsoft.com/office/powerpoint/2010/main" val="332044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Program and 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Generate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Bitstream</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此时会提示工程没有实现，点击“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Yes”,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会自动执行实现过程。</a:t>
            </a:r>
          </a:p>
        </p:txBody>
      </p:sp>
      <p:sp>
        <p:nvSpPr>
          <p:cNvPr id="7266" name="标题 7265"/>
          <p:cNvSpPr>
            <a:spLocks noGrp="1"/>
          </p:cNvSpPr>
          <p:nvPr>
            <p:ph type="title"/>
          </p:nvPr>
        </p:nvSpPr>
        <p:spPr/>
        <p:txBody>
          <a:bodyPr/>
          <a:lstStyle/>
          <a:p>
            <a:r>
              <a:rPr lang="en-US" altLang="zh-CN" b="1" dirty="0" smtClean="0"/>
              <a:t>4.5.6 </a:t>
            </a:r>
            <a:r>
              <a:rPr lang="zh-CN" altLang="en-US" b="1" dirty="0" smtClean="0"/>
              <a:t>生成</a:t>
            </a:r>
            <a:r>
              <a:rPr lang="en-US" altLang="zh-CN" b="1" dirty="0"/>
              <a:t>Bit</a:t>
            </a:r>
            <a:r>
              <a:rPr lang="zh-CN" altLang="en-US" b="1" dirty="0"/>
              <a:t>文件</a:t>
            </a:r>
          </a:p>
        </p:txBody>
      </p:sp>
    </p:spTree>
    <p:extLst>
      <p:ext uri="{BB962C8B-B14F-4D97-AF65-F5344CB8AC3E}">
        <p14:creationId xmlns:p14="http://schemas.microsoft.com/office/powerpoint/2010/main" val="402506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226485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Micro USB</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线连接电脑与板卡上的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JTAG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端口，打开电源开关。</a:t>
            </a:r>
          </a:p>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生成比特流文件完成后，打开“</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Hardware Manager”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Hardware Manager”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界面点击“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Open target”,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Auto Connect”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。连接成功后，在目标芯片上右击，选择“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Program Device”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。在弹出的对话框中“</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Bitstream</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File”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一栏已经自动加载本工程生成的比特流文件，点击“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Program”</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芯片进行编程，见图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4.134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r>
              <a:rPr lang="en-US" altLang="zh-CN" b="1" dirty="0" smtClean="0"/>
              <a:t>4.5.7 </a:t>
            </a:r>
            <a:r>
              <a:rPr lang="zh-CN" altLang="en-US" b="1" dirty="0" smtClean="0"/>
              <a:t>下载</a:t>
            </a:r>
            <a:endParaRPr lang="zh-CN" altLang="en-US" b="1" dirty="0"/>
          </a:p>
        </p:txBody>
      </p:sp>
      <p:sp>
        <p:nvSpPr>
          <p:cNvPr id="2" name="矩形 1"/>
          <p:cNvSpPr/>
          <p:nvPr/>
        </p:nvSpPr>
        <p:spPr>
          <a:xfrm>
            <a:off x="3277918" y="6220645"/>
            <a:ext cx="2397644"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4.134 FPGA</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芯片编程</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43" y="3988620"/>
            <a:ext cx="5039995" cy="2232025"/>
          </a:xfrm>
          <a:prstGeom prst="rect">
            <a:avLst/>
          </a:prstGeom>
        </p:spPr>
      </p:pic>
    </p:spTree>
    <p:extLst>
      <p:ext uri="{BB962C8B-B14F-4D97-AF65-F5344CB8AC3E}">
        <p14:creationId xmlns:p14="http://schemas.microsoft.com/office/powerpoint/2010/main" val="218393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4.135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所示，下载完成后在板卡上可观察到四位</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led</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灯为一组从右向左循环点亮。</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147685" y="6277694"/>
            <a:ext cx="2658100"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4.135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下载</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完成后的板卡</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rotWithShape="1">
          <a:blip r:embed="rId3" cstate="print">
            <a:extLst>
              <a:ext uri="{28A0092B-C50C-407E-A947-70E740481C1C}">
                <a14:useLocalDpi xmlns:a14="http://schemas.microsoft.com/office/drawing/2010/main" val="0"/>
              </a:ext>
            </a:extLst>
          </a:blip>
          <a:srcRect l="7776" r="9584" b="3315"/>
          <a:stretch/>
        </p:blipFill>
        <p:spPr bwMode="auto">
          <a:xfrm>
            <a:off x="2418247" y="2675496"/>
            <a:ext cx="4116974" cy="36098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192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下载完成后“</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Hardware Manager”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界面如图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4.136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766393" y="5981605"/>
            <a:ext cx="3420681"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4.136 Hardware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Manager</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界面</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082784" y="2491010"/>
            <a:ext cx="4787900" cy="3490595"/>
          </a:xfrm>
          <a:prstGeom prst="rect">
            <a:avLst/>
          </a:prstGeom>
          <a:ln>
            <a:solidFill>
              <a:schemeClr val="accent1"/>
            </a:solidFill>
          </a:ln>
        </p:spPr>
      </p:pic>
    </p:spTree>
    <p:extLst>
      <p:ext uri="{BB962C8B-B14F-4D97-AF65-F5344CB8AC3E}">
        <p14:creationId xmlns:p14="http://schemas.microsoft.com/office/powerpoint/2010/main" val="18205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4.137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所示，选中目标芯片，点击上方的“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 Trigger Immediate”,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在波形窗口中可看到触发信号。</a:t>
            </a:r>
          </a:p>
        </p:txBody>
      </p:sp>
      <p:sp>
        <p:nvSpPr>
          <p:cNvPr id="7266" name="标题 7265"/>
          <p:cNvSpPr>
            <a:spLocks noGrp="1"/>
          </p:cNvSpPr>
          <p:nvPr>
            <p:ph type="title"/>
          </p:nvPr>
        </p:nvSpPr>
        <p:spPr/>
        <p:txBody>
          <a:bodyPr/>
          <a:lstStyle/>
          <a:p>
            <a:r>
              <a:rPr lang="en-US" altLang="zh-CN" b="1" dirty="0"/>
              <a:t>4.5.8 Hardware Debug</a:t>
            </a:r>
            <a:endParaRPr lang="zh-CN" altLang="en-US" b="1" dirty="0"/>
          </a:p>
        </p:txBody>
      </p:sp>
      <p:sp>
        <p:nvSpPr>
          <p:cNvPr id="2" name="矩形 1"/>
          <p:cNvSpPr/>
          <p:nvPr/>
        </p:nvSpPr>
        <p:spPr>
          <a:xfrm>
            <a:off x="2571956" y="6114441"/>
            <a:ext cx="3809569"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4.137 Run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Trigger Immediate</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082791" y="2617496"/>
            <a:ext cx="4787900" cy="3496945"/>
          </a:xfrm>
          <a:prstGeom prst="rect">
            <a:avLst/>
          </a:prstGeom>
          <a:ln>
            <a:solidFill>
              <a:schemeClr val="accent1"/>
            </a:solidFill>
          </a:ln>
        </p:spPr>
      </p:pic>
    </p:spTree>
    <p:extLst>
      <p:ext uri="{BB962C8B-B14F-4D97-AF65-F5344CB8AC3E}">
        <p14:creationId xmlns:p14="http://schemas.microsoft.com/office/powerpoint/2010/main" val="60887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4.138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Trigger Setup”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窗口中点击加号，点击加号后出现的信号双击即可加入窗口，这些为将要进行调试的信号。选中图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4.5.17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中的“</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clk_pulse</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，双击添加到窗口中。</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64423" y="4480441"/>
            <a:ext cx="2824620"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4.138 Trigger </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Setup</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窗口</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36" y="3452376"/>
            <a:ext cx="5039995" cy="1028065"/>
          </a:xfrm>
          <a:prstGeom prst="rect">
            <a:avLst/>
          </a:prstGeom>
          <a:ln>
            <a:solidFill>
              <a:schemeClr val="accent1"/>
            </a:solidFill>
          </a:ln>
        </p:spPr>
      </p:pic>
    </p:spTree>
    <p:extLst>
      <p:ext uri="{BB962C8B-B14F-4D97-AF65-F5344CB8AC3E}">
        <p14:creationId xmlns:p14="http://schemas.microsoft.com/office/powerpoint/2010/main" val="303571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97564" y="6176859"/>
            <a:ext cx="2358338"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4.139 </a:t>
            </a:r>
            <a:r>
              <a:rPr lang="en-US" altLang="zh-CN" sz="1600" b="1" kern="100" dirty="0" err="1" smtClean="0">
                <a:latin typeface="微软雅黑" panose="020B0503020204020204" pitchFamily="34" charset="-122"/>
                <a:ea typeface="微软雅黑" panose="020B0503020204020204" pitchFamily="34" charset="-122"/>
                <a:cs typeface="Courier New" panose="02070309020205020404" pitchFamily="49" charset="0"/>
              </a:rPr>
              <a:t>clk_pulse</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选项</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467210" y="2001621"/>
            <a:ext cx="6019047" cy="4175238"/>
          </a:xfrm>
          <a:prstGeom prst="rect">
            <a:avLst/>
          </a:prstGeom>
          <a:ln>
            <a:solidFill>
              <a:schemeClr val="accent1"/>
            </a:solidFill>
          </a:ln>
        </p:spPr>
      </p:pic>
    </p:spTree>
    <p:extLst>
      <p:ext uri="{BB962C8B-B14F-4D97-AF65-F5344CB8AC3E}">
        <p14:creationId xmlns:p14="http://schemas.microsoft.com/office/powerpoint/2010/main" val="301442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226485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设置要调试的信号的值。我们需要查看在</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clk_pulse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信号给了一个输入时，</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led_OBUF</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的响应情况。那么我们在调试时可以设定值。如图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4.140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Trigger Setup”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窗口中将“</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led_OBUF</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Compare Value”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 00F0”,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将“</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clk_pulse</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Compare Value”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。意思就是先给</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led_OBUF</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一个初始值</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00F0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，给定</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clk_pulse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的触发值为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。那么我们就要看当</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clk_pulse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触发时的波形变化。</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80732" y="5312131"/>
            <a:ext cx="2392001"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a:latin typeface="微软雅黑" panose="020B0503020204020204" pitchFamily="34" charset="-122"/>
                <a:ea typeface="微软雅黑" panose="020B0503020204020204" pitchFamily="34" charset="-122"/>
                <a:cs typeface="Courier New" panose="02070309020205020404" pitchFamily="49" charset="0"/>
              </a:rPr>
              <a:t>4.140</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调试信号值设置</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1956736" y="4237937"/>
            <a:ext cx="5039995" cy="1047115"/>
          </a:xfrm>
          <a:prstGeom prst="rect">
            <a:avLst/>
          </a:prstGeom>
          <a:ln>
            <a:solidFill>
              <a:schemeClr val="accent1"/>
            </a:solidFill>
          </a:ln>
        </p:spPr>
      </p:pic>
    </p:spTree>
    <p:extLst>
      <p:ext uri="{BB962C8B-B14F-4D97-AF65-F5344CB8AC3E}">
        <p14:creationId xmlns:p14="http://schemas.microsoft.com/office/powerpoint/2010/main" val="8314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4.141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所示的波形窗口中添加要观察信号的波形。</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85044" y="4770478"/>
            <a:ext cx="1837362"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4.141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波形</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窗口</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766418"/>
            <a:ext cx="5039995" cy="2004060"/>
          </a:xfrm>
          <a:prstGeom prst="rect">
            <a:avLst/>
          </a:prstGeom>
          <a:ln>
            <a:solidFill>
              <a:schemeClr val="accent1"/>
            </a:solidFill>
          </a:ln>
        </p:spPr>
      </p:pic>
    </p:spTree>
    <p:extLst>
      <p:ext uri="{BB962C8B-B14F-4D97-AF65-F5344CB8AC3E}">
        <p14:creationId xmlns:p14="http://schemas.microsoft.com/office/powerpoint/2010/main" val="399183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4.142</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所示，通过在“</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Waveform”</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窗口点击加号，在“</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Add Probes”</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列表中双击要添加的信号添加到波形窗口中。</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52867" y="5084445"/>
            <a:ext cx="2247731"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4.142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添加</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信号波形</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36" y="3126105"/>
            <a:ext cx="5039995" cy="1958340"/>
          </a:xfrm>
          <a:prstGeom prst="rect">
            <a:avLst/>
          </a:prstGeom>
          <a:ln>
            <a:solidFill>
              <a:schemeClr val="accent1"/>
            </a:solidFill>
          </a:ln>
        </p:spPr>
      </p:pic>
    </p:spTree>
    <p:extLst>
      <p:ext uri="{BB962C8B-B14F-4D97-AF65-F5344CB8AC3E}">
        <p14:creationId xmlns:p14="http://schemas.microsoft.com/office/powerpoint/2010/main" val="166928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矩形 46"/>
          <p:cNvSpPr/>
          <p:nvPr/>
        </p:nvSpPr>
        <p:spPr bwMode="auto">
          <a:xfrm rot="5400000" flipV="1">
            <a:off x="1270707" y="-1270708"/>
            <a:ext cx="1827382" cy="4368800"/>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8" name="矩形 37"/>
          <p:cNvSpPr/>
          <p:nvPr/>
        </p:nvSpPr>
        <p:spPr bwMode="auto">
          <a:xfrm rot="5400000">
            <a:off x="1371901" y="3861106"/>
            <a:ext cx="1624987" cy="4368801"/>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0" y="2120900"/>
            <a:ext cx="4592057" cy="2818596"/>
          </a:xfrm>
          <a:prstGeom prst="rect">
            <a:avLst/>
          </a:prstGeom>
          <a:noFill/>
          <a:extLst>
            <a:ext uri="{909E8E84-426E-40DD-AFC4-6F175D3DCCD1}">
              <a14:hiddenFill xmlns:a14="http://schemas.microsoft.com/office/drawing/2010/main">
                <a:solidFill>
                  <a:srgbClr val="FFFFFF"/>
                </a:solidFill>
              </a14:hiddenFill>
            </a:ext>
          </a:extLst>
        </p:spPr>
      </p:pic>
      <p:sp>
        <p:nvSpPr>
          <p:cNvPr id="39" name="任意多边形 38"/>
          <p:cNvSpPr/>
          <p:nvPr/>
        </p:nvSpPr>
        <p:spPr>
          <a:xfrm rot="16200000">
            <a:off x="678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gradFill flip="none" rotWithShape="1">
            <a:gsLst>
              <a:gs pos="25000">
                <a:schemeClr val="bg1"/>
              </a:gs>
              <a:gs pos="100000">
                <a:srgbClr val="DFDFDF">
                  <a:lumMod val="52000"/>
                  <a:lumOff val="48000"/>
                </a:srgbClr>
              </a:gs>
            </a:gsLst>
            <a:lin ang="2700000" scaled="1"/>
            <a:tileRect/>
          </a:gradFill>
          <a:ln>
            <a:noFill/>
          </a:ln>
          <a:effectLst>
            <a:outerShdw blurRad="25400" dist="254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ea typeface="微软雅黑" panose="020B0503020204020204" pitchFamily="34" charset="-122"/>
            </a:endParaRPr>
          </a:p>
        </p:txBody>
      </p:sp>
      <p:sp>
        <p:nvSpPr>
          <p:cNvPr id="5" name="矩形 4"/>
          <p:cNvSpPr/>
          <p:nvPr/>
        </p:nvSpPr>
        <p:spPr>
          <a:xfrm>
            <a:off x="5629404" y="4258152"/>
            <a:ext cx="316801" cy="316801"/>
          </a:xfrm>
          <a:prstGeom prst="rect">
            <a:avLst/>
          </a:prstGeom>
          <a:solidFill>
            <a:srgbClr val="046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6" name="矩形 5"/>
          <p:cNvSpPr/>
          <p:nvPr/>
        </p:nvSpPr>
        <p:spPr>
          <a:xfrm>
            <a:off x="6092209" y="4262664"/>
            <a:ext cx="139012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rgbClr val="04619D"/>
                </a:solidFill>
                <a:latin typeface="微软雅黑" panose="020B0503020204020204" pitchFamily="34" charset="-122"/>
                <a:ea typeface="微软雅黑" panose="020B0503020204020204" pitchFamily="34" charset="-122"/>
              </a:rPr>
              <a:t>4.2.1 </a:t>
            </a:r>
            <a:r>
              <a:rPr lang="zh-CN" altLang="en-US" sz="1400" b="1" dirty="0" smtClean="0">
                <a:solidFill>
                  <a:srgbClr val="04619D"/>
                </a:solidFill>
                <a:latin typeface="微软雅黑" panose="020B0503020204020204" pitchFamily="34" charset="-122"/>
                <a:ea typeface="微软雅黑" panose="020B0503020204020204" pitchFamily="34" charset="-122"/>
              </a:rPr>
              <a:t>新建工程</a:t>
            </a:r>
            <a:endParaRPr lang="zh-CN" altLang="en-US" sz="1400" b="1" dirty="0">
              <a:solidFill>
                <a:srgbClr val="04619D"/>
              </a:solidFill>
              <a:latin typeface="微软雅黑" panose="020B0503020204020204" pitchFamily="34" charset="-122"/>
              <a:ea typeface="微软雅黑" panose="020B0503020204020204" pitchFamily="34" charset="-122"/>
            </a:endParaRPr>
          </a:p>
        </p:txBody>
      </p:sp>
      <p:sp>
        <p:nvSpPr>
          <p:cNvPr id="9" name="矩形 8"/>
          <p:cNvSpPr/>
          <p:nvPr/>
        </p:nvSpPr>
        <p:spPr>
          <a:xfrm>
            <a:off x="5629404" y="469170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10" name="矩形 9"/>
          <p:cNvSpPr/>
          <p:nvPr/>
        </p:nvSpPr>
        <p:spPr>
          <a:xfrm>
            <a:off x="6092209" y="4696217"/>
            <a:ext cx="174919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4.2.2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设计文件输入</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Text Box 6"/>
          <p:cNvSpPr txBox="1">
            <a:spLocks noChangeArrowheads="1"/>
          </p:cNvSpPr>
          <p:nvPr/>
        </p:nvSpPr>
        <p:spPr bwMode="auto">
          <a:xfrm>
            <a:off x="5600376" y="3230751"/>
            <a:ext cx="2550698" cy="461665"/>
          </a:xfrm>
          <a:prstGeom prst="rect">
            <a:avLst/>
          </a:prstGeom>
          <a:noFill/>
          <a:ln w="9525">
            <a:noFill/>
            <a:miter lim="800000"/>
          </a:ln>
          <a:effectLst/>
        </p:spPr>
        <p:txBody>
          <a:bodyPr wrap="none" lIns="0">
            <a:spAutoFit/>
            <a:scene3d>
              <a:camera prst="orthographicFront"/>
              <a:lightRig rig="soft" dir="tl">
                <a:rot lat="0" lon="0" rev="0"/>
              </a:lightRig>
            </a:scene3d>
            <a:sp3d contourW="25400" prstMaterial="matte">
              <a:contourClr>
                <a:schemeClr val="accent2">
                  <a:tint val="20000"/>
                </a:schemeClr>
              </a:contourClr>
            </a:sp3d>
          </a:bodyPr>
          <a:lstStyle/>
          <a:p>
            <a:r>
              <a:rPr lang="zh-CN" altLang="en-US" spc="67" dirty="0" smtClean="0">
                <a:ln w="11430">
                  <a:noFill/>
                </a:ln>
                <a:solidFill>
                  <a:sysClr val="windowText" lastClr="000000"/>
                </a:solidFill>
                <a:latin typeface="微软雅黑" panose="020B0503020204020204" pitchFamily="34" charset="-122"/>
                <a:ea typeface="微软雅黑" panose="020B0503020204020204" pitchFamily="34" charset="-122"/>
              </a:rPr>
              <a:t>目录 </a:t>
            </a:r>
            <a:r>
              <a:rPr lang="en-US" altLang="zh-CN" spc="67" dirty="0" smtClean="0">
                <a:ln w="11430">
                  <a:noFill/>
                </a:ln>
                <a:solidFill>
                  <a:schemeClr val="bg1">
                    <a:lumMod val="75000"/>
                  </a:schemeClr>
                </a:solidFill>
                <a:latin typeface="微软雅黑" panose="020B0503020204020204" pitchFamily="34" charset="-122"/>
                <a:ea typeface="微软雅黑" panose="020B0503020204020204" pitchFamily="34" charset="-122"/>
              </a:rPr>
              <a:t>| CONTENT</a:t>
            </a:r>
            <a:endParaRPr lang="en-US" altLang="zh-CN" spc="67" dirty="0">
              <a:ln w="11430">
                <a:noFill/>
              </a:ln>
              <a:solidFill>
                <a:schemeClr val="bg1">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3813" y="679899"/>
            <a:ext cx="2833688" cy="854418"/>
          </a:xfrm>
          <a:prstGeom prst="rect">
            <a:avLst/>
          </a:prstGeom>
        </p:spPr>
      </p:pic>
      <p:sp>
        <p:nvSpPr>
          <p:cNvPr id="20" name="矩形 19"/>
          <p:cNvSpPr/>
          <p:nvPr/>
        </p:nvSpPr>
        <p:spPr>
          <a:xfrm>
            <a:off x="5629405" y="513097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sp>
        <p:nvSpPr>
          <p:cNvPr id="21" name="矩形 20"/>
          <p:cNvSpPr/>
          <p:nvPr/>
        </p:nvSpPr>
        <p:spPr>
          <a:xfrm>
            <a:off x="6092210" y="5135486"/>
            <a:ext cx="139012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4.2.3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功能仿真</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5629404" y="557025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endParaRPr>
          </a:p>
        </p:txBody>
      </p:sp>
      <p:sp>
        <p:nvSpPr>
          <p:cNvPr id="23" name="矩形 22"/>
          <p:cNvSpPr/>
          <p:nvPr/>
        </p:nvSpPr>
        <p:spPr>
          <a:xfrm>
            <a:off x="6092209" y="5574763"/>
            <a:ext cx="139012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4.2.4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设计综合</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5629404" y="60095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
        <p:nvSpPr>
          <p:cNvPr id="25" name="矩形 24"/>
          <p:cNvSpPr/>
          <p:nvPr/>
        </p:nvSpPr>
        <p:spPr>
          <a:xfrm>
            <a:off x="6092209" y="6014033"/>
            <a:ext cx="139012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4.2.5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工程实现</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659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4.143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hw_ila_1”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Settings”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Trigger position in window”</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一栏可以设置触发的位置，那么我们填个</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看看结果触发时间的设置。</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40861" y="6519446"/>
            <a:ext cx="2271776"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4.143 Settings</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窗口</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738437" y="2566571"/>
            <a:ext cx="3476625" cy="3952875"/>
          </a:xfrm>
          <a:prstGeom prst="rect">
            <a:avLst/>
          </a:prstGeom>
        </p:spPr>
      </p:pic>
    </p:spTree>
    <p:extLst>
      <p:ext uri="{BB962C8B-B14F-4D97-AF65-F5344CB8AC3E}">
        <p14:creationId xmlns:p14="http://schemas.microsoft.com/office/powerpoint/2010/main" val="291973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观察结果。在“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Hardware”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窗口选中“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hw_ila_1”,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然后点击上方的“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 Trigger”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按钮。如图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4.144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Status”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窗口可观察到状态由“</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Idle”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跳转到“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Waiting for Trigger”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。当状态跳转到“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Full”</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后回到“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Idle”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状态，此时将波形图中红色竖线标注出了触发的时刻。</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43085" y="5693692"/>
            <a:ext cx="2067297"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4.144 Status</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窗口</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390759" y="3302917"/>
            <a:ext cx="4171950" cy="2390775"/>
          </a:xfrm>
          <a:prstGeom prst="rect">
            <a:avLst/>
          </a:prstGeom>
          <a:ln>
            <a:solidFill>
              <a:schemeClr val="accent1"/>
            </a:solidFill>
          </a:ln>
        </p:spPr>
      </p:pic>
    </p:spTree>
    <p:extLst>
      <p:ext uri="{BB962C8B-B14F-4D97-AF65-F5344CB8AC3E}">
        <p14:creationId xmlns:p14="http://schemas.microsoft.com/office/powerpoint/2010/main" val="4054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右击波形，点击放大选项，我们可以发现在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pulse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跳</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时，</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led_OBUF</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也跟预期的一样由</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00f0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变为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0f00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。如果结果与预期不符的话，我们要去检查自己写的模块，看检查相应时序是否正确。下面以一个写信号为高电平有效的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32*8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的存储器为例说明，代码如程序</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74322" y="6277694"/>
            <a:ext cx="2404826"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程序</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4.9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存储器模块</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举例</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175" y="3316582"/>
            <a:ext cx="2421117" cy="2947446"/>
          </a:xfrm>
          <a:prstGeom prst="rect">
            <a:avLst/>
          </a:prstGeom>
        </p:spPr>
      </p:pic>
    </p:spTree>
    <p:extLst>
      <p:ext uri="{BB962C8B-B14F-4D97-AF65-F5344CB8AC3E}">
        <p14:creationId xmlns:p14="http://schemas.microsoft.com/office/powerpoint/2010/main" val="211631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我们写一个写信号触发模块</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功能</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在给定的输入信号变换一次时输出一个脉冲信号</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11001" y="5831592"/>
            <a:ext cx="2531463"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程序</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4.10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写</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信号触发模块</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020" y="2992024"/>
            <a:ext cx="4315427" cy="2857899"/>
          </a:xfrm>
          <a:prstGeom prst="rect">
            <a:avLst/>
          </a:prstGeom>
        </p:spPr>
      </p:pic>
    </p:spTree>
    <p:extLst>
      <p:ext uri="{BB962C8B-B14F-4D97-AF65-F5344CB8AC3E}">
        <p14:creationId xmlns:p14="http://schemas.microsoft.com/office/powerpoint/2010/main" val="217670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895519"/>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我们根据上面的逻辑分析仪使用教学，将与存储器模块相关的</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DM_W,addr,wdata,rdata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都作为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的观测对象，约束文件中我将地址输入、数据输入约束到开关上，将读数据约束到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led</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灯上。如图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4.145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所示，将</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triggersetup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中触发条件设置为写信号为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时然后拨动触发开关（此时我将写信号触发信号约束到板上一个开关上，拨一次触发一次）观察波形。</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96762" y="5538132"/>
            <a:ext cx="2359941"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4.145 led</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灯数据约束</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2917808" y="3982439"/>
            <a:ext cx="3117850" cy="1414780"/>
          </a:xfrm>
          <a:prstGeom prst="rect">
            <a:avLst/>
          </a:prstGeom>
        </p:spPr>
      </p:pic>
    </p:spTree>
    <p:extLst>
      <p:ext uri="{BB962C8B-B14F-4D97-AF65-F5344CB8AC3E}">
        <p14:creationId xmlns:p14="http://schemas.microsoft.com/office/powerpoint/2010/main" val="248712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我们得到如图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4.146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所示波形</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660644" y="3898531"/>
            <a:ext cx="1632178"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4.146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波形</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2403776" y="2220226"/>
            <a:ext cx="4145915" cy="1678305"/>
          </a:xfrm>
          <a:prstGeom prst="rect">
            <a:avLst/>
          </a:prstGeom>
          <a:ln>
            <a:solidFill>
              <a:schemeClr val="accent1"/>
            </a:solidFill>
          </a:ln>
        </p:spPr>
      </p:pic>
      <p:sp>
        <p:nvSpPr>
          <p:cNvPr id="9" name="TextBox 2"/>
          <p:cNvSpPr txBox="1"/>
          <p:nvPr/>
        </p:nvSpPr>
        <p:spPr>
          <a:xfrm>
            <a:off x="853440" y="4237085"/>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这说明存储器并没有单元写入了数据，时序有错误。我们检查自己写的模块，将下降沿改为上升沿试试</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352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那么接下来我们将模块改为上升沿触发，代码如程序</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16185" y="5939140"/>
            <a:ext cx="2121094"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程序</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4.11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上升</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沿触发</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599" y="2512042"/>
            <a:ext cx="2448267" cy="3448531"/>
          </a:xfrm>
          <a:prstGeom prst="rect">
            <a:avLst/>
          </a:prstGeom>
        </p:spPr>
      </p:pic>
    </p:spTree>
    <p:extLst>
      <p:ext uri="{BB962C8B-B14F-4D97-AF65-F5344CB8AC3E}">
        <p14:creationId xmlns:p14="http://schemas.microsoft.com/office/powerpoint/2010/main" val="871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同样按上面步骤操作，得到如图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4.147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波形：</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660661" y="3835385"/>
            <a:ext cx="1632178"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4.147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波形</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2492692" y="2442830"/>
            <a:ext cx="4139565" cy="1392555"/>
          </a:xfrm>
          <a:prstGeom prst="rect">
            <a:avLst/>
          </a:prstGeom>
          <a:ln>
            <a:solidFill>
              <a:schemeClr val="tx2"/>
            </a:solidFill>
          </a:ln>
        </p:spPr>
      </p:pic>
      <p:sp>
        <p:nvSpPr>
          <p:cNvPr id="9" name="TextBox 2"/>
          <p:cNvSpPr txBox="1"/>
          <p:nvPr/>
        </p:nvSpPr>
        <p:spPr>
          <a:xfrm>
            <a:off x="853440" y="453898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我们发现存储器按照预期地在写信号来时写入了数据，说明改动正确。以后我们检查自己写的模块时可以按照以上例子的方法操作。</a:t>
            </a:r>
          </a:p>
        </p:txBody>
      </p:sp>
    </p:spTree>
    <p:extLst>
      <p:ext uri="{BB962C8B-B14F-4D97-AF65-F5344CB8AC3E}">
        <p14:creationId xmlns:p14="http://schemas.microsoft.com/office/powerpoint/2010/main" val="315966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
            <a:ext cx="9143999" cy="4760686"/>
          </a:xfrm>
          <a:prstGeom prst="rect">
            <a:avLst/>
          </a:prstGeom>
          <a:noFill/>
          <a:extLst>
            <a:ext uri="{909E8E84-426E-40DD-AFC4-6F175D3DCCD1}">
              <a14:hiddenFill xmlns:a14="http://schemas.microsoft.com/office/drawing/2010/main">
                <a:solidFill>
                  <a:srgbClr val="FFFFFF"/>
                </a:solidFill>
              </a14:hiddenFill>
            </a:ext>
          </a:extLst>
        </p:spPr>
      </p:pic>
      <p:sp>
        <p:nvSpPr>
          <p:cNvPr id="14" name="任意多边形 13"/>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任意多边形 14"/>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sp>
        <p:nvSpPr>
          <p:cNvPr id="8" name="TextBox 8"/>
          <p:cNvSpPr txBox="1"/>
          <p:nvPr/>
        </p:nvSpPr>
        <p:spPr>
          <a:xfrm>
            <a:off x="6588842" y="5305300"/>
            <a:ext cx="2228139" cy="1200329"/>
          </a:xfrm>
          <a:prstGeom prst="rect">
            <a:avLst/>
          </a:prstGeom>
          <a:noFill/>
        </p:spPr>
        <p:txBody>
          <a:bodyPr wrap="square" rtlCol="0">
            <a:spAutoFit/>
          </a:bodyPr>
          <a:lstStyle/>
          <a:p>
            <a:pPr algn="r">
              <a:lnSpc>
                <a:spcPct val="120000"/>
              </a:lnSpc>
            </a:pPr>
            <a:r>
              <a:rPr lang="zh-CN" altLang="en-US" sz="3600" b="1" smtClean="0">
                <a:solidFill>
                  <a:srgbClr val="04619D"/>
                </a:solidFill>
                <a:latin typeface="Arial" panose="020B0604020202020204" pitchFamily="34" charset="0"/>
                <a:ea typeface="微软雅黑" panose="020B0503020204020204" pitchFamily="34" charset="-122"/>
                <a:cs typeface="Arial" panose="020B0604020202020204" pitchFamily="34" charset="0"/>
              </a:rPr>
              <a:t>谢谢聆听</a:t>
            </a:r>
            <a:endParaRPr lang="en-US" altLang="zh-CN" sz="3600" b="1" dirty="0" smtClean="0">
              <a:solidFill>
                <a:srgbClr val="04619D"/>
              </a:solidFill>
              <a:latin typeface="Arial" panose="020B0604020202020204" pitchFamily="34" charset="0"/>
              <a:ea typeface="微软雅黑" panose="020B0503020204020204" pitchFamily="34" charset="-122"/>
              <a:cs typeface="Arial" panose="020B0604020202020204" pitchFamily="34" charset="0"/>
            </a:endParaRPr>
          </a:p>
          <a:p>
            <a:pPr algn="r">
              <a:lnSpc>
                <a:spcPct val="120000"/>
              </a:lnSpc>
            </a:pPr>
            <a:r>
              <a:rPr lang="en-US" altLang="zh-CN"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Thank You</a:t>
            </a:r>
            <a:endParaRPr lang="zh-CN" altLang="en-US"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352949" y="5516842"/>
            <a:ext cx="865985" cy="869670"/>
          </a:xfrm>
          <a:prstGeom prst="rect">
            <a:avLst/>
          </a:prstGeom>
        </p:spPr>
      </p:pic>
    </p:spTree>
    <p:extLst>
      <p:ext uri="{BB962C8B-B14F-4D97-AF65-F5344CB8AC3E}">
        <p14:creationId xmlns:p14="http://schemas.microsoft.com/office/powerpoint/2010/main" val="360763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4637" y="1728162"/>
            <a:ext cx="3509983" cy="4154984"/>
          </a:xfrm>
          <a:prstGeom prst="rect">
            <a:avLst/>
          </a:prstGeom>
          <a:noFill/>
        </p:spPr>
        <p:txBody>
          <a:bodyPr wrap="square" lIns="72000" rIns="72000">
            <a:spAutoFit/>
          </a:bodyPr>
          <a:lstStyle/>
          <a:p>
            <a:pPr indent="457200"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设计分为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Project Mode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Non-project Mode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两种模式</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一般简单设计中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我们常用的是</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Project Mode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。在本节中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我们通过一个实验案例</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按步骤完成</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的整个设计流程。在本次实验中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将会学习如何使用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Xilinx Vivado 2016.2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创建、综合、实现等功能。本实验通过编写点亮</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LED</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灯实验来展示使用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Xilinx Vivado</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来进行基本的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设计。实验流程如图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文本框 1"/>
          <p:cNvSpPr txBox="1"/>
          <p:nvPr/>
        </p:nvSpPr>
        <p:spPr>
          <a:xfrm>
            <a:off x="4189479" y="5696839"/>
            <a:ext cx="1788162" cy="475129"/>
          </a:xfrm>
          <a:prstGeom prst="rect">
            <a:avLst/>
          </a:prstGeom>
          <a:noFill/>
        </p:spPr>
        <p:txBody>
          <a:bodyPr wrap="none" rtlCol="0">
            <a:noAutofit/>
          </a:bodyPr>
          <a:lstStyle/>
          <a:p>
            <a:r>
              <a:rPr lang="zh-CN" altLang="en-US" sz="1600" b="1" dirty="0">
                <a:latin typeface="微软雅黑" panose="020B0503020204020204" pitchFamily="34" charset="-122"/>
                <a:ea typeface="微软雅黑" panose="020B0503020204020204" pitchFamily="34" charset="-122"/>
              </a:rPr>
              <a:t>图</a:t>
            </a:r>
            <a:r>
              <a:rPr lang="en-US" altLang="zh-CN" sz="1600" b="1" dirty="0" smtClean="0">
                <a:latin typeface="微软雅黑" panose="020B0503020204020204" pitchFamily="34" charset="-122"/>
                <a:ea typeface="微软雅黑" panose="020B0503020204020204" pitchFamily="34" charset="-122"/>
              </a:rPr>
              <a:t>4.5 </a:t>
            </a:r>
            <a:r>
              <a:rPr lang="zh-CN" altLang="en-US" sz="1600" b="1" dirty="0" smtClean="0">
                <a:latin typeface="微软雅黑" panose="020B0503020204020204" pitchFamily="34" charset="-122"/>
                <a:ea typeface="微软雅黑" panose="020B0503020204020204" pitchFamily="34" charset="-122"/>
              </a:rPr>
              <a:t>实验流程图</a:t>
            </a:r>
            <a:endParaRPr lang="zh-CN" altLang="en-US" sz="1600" b="1" dirty="0">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4267199" y="14612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nvPr>
        </p:nvGraphicFramePr>
        <p:xfrm>
          <a:off x="3944620" y="972483"/>
          <a:ext cx="2181225" cy="4676775"/>
        </p:xfrm>
        <a:graphic>
          <a:graphicData uri="http://schemas.openxmlformats.org/presentationml/2006/ole">
            <mc:AlternateContent xmlns:mc="http://schemas.openxmlformats.org/markup-compatibility/2006">
              <mc:Choice xmlns:v="urn:schemas-microsoft-com:vml" Requires="v">
                <p:oleObj spid="_x0000_s1026" name="Visio" r:id="rId4" imgW="1828530" imgH="2656708" progId="Visio.Drawing.11">
                  <p:embed/>
                </p:oleObj>
              </mc:Choice>
              <mc:Fallback>
                <p:oleObj name="Visio" r:id="rId4" imgW="1828530" imgH="2656708" progId="Visio.Drawing.11">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4620" y="972483"/>
                        <a:ext cx="2181225" cy="467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图片 9"/>
          <p:cNvPicPr/>
          <p:nvPr/>
        </p:nvPicPr>
        <p:blipFill>
          <a:blip r:embed="rId6">
            <a:extLst>
              <a:ext uri="{28A0092B-C50C-407E-A947-70E740481C1C}">
                <a14:useLocalDpi xmlns:a14="http://schemas.microsoft.com/office/drawing/2010/main" val="0"/>
              </a:ext>
            </a:extLst>
          </a:blip>
          <a:stretch>
            <a:fillRect/>
          </a:stretch>
        </p:blipFill>
        <p:spPr>
          <a:xfrm>
            <a:off x="6704330" y="1103208"/>
            <a:ext cx="1887220" cy="4673600"/>
          </a:xfrm>
          <a:prstGeom prst="rect">
            <a:avLst/>
          </a:prstGeom>
          <a:ln w="9525">
            <a:solidFill>
              <a:schemeClr val="accent1"/>
            </a:solidFill>
          </a:ln>
        </p:spPr>
      </p:pic>
      <p:sp>
        <p:nvSpPr>
          <p:cNvPr id="11" name="文本框 10"/>
          <p:cNvSpPr txBox="1"/>
          <p:nvPr/>
        </p:nvSpPr>
        <p:spPr>
          <a:xfrm>
            <a:off x="6266883" y="5774216"/>
            <a:ext cx="2762113" cy="475129"/>
          </a:xfrm>
          <a:prstGeom prst="rect">
            <a:avLst/>
          </a:prstGeom>
          <a:noFill/>
        </p:spPr>
        <p:txBody>
          <a:bodyPr wrap="none" rtlCol="0">
            <a:noAutofit/>
          </a:bodyPr>
          <a:lstStyle/>
          <a:p>
            <a:r>
              <a:rPr lang="en-US" altLang="zh-CN" sz="1600" b="1" dirty="0">
                <a:latin typeface="微软雅黑" panose="020B0503020204020204" pitchFamily="34" charset="-122"/>
                <a:ea typeface="微软雅黑" panose="020B0503020204020204" pitchFamily="34" charset="-122"/>
              </a:rPr>
              <a:t>4.6 Vivado</a:t>
            </a:r>
            <a:r>
              <a:rPr lang="zh-CN" altLang="en-US" sz="1600" b="1" dirty="0">
                <a:latin typeface="微软雅黑" panose="020B0503020204020204" pitchFamily="34" charset="-122"/>
                <a:ea typeface="微软雅黑" panose="020B0503020204020204" pitchFamily="34" charset="-122"/>
              </a:rPr>
              <a:t>流程处理主界面</a:t>
            </a:r>
          </a:p>
        </p:txBody>
      </p:sp>
    </p:spTree>
    <p:extLst>
      <p:ext uri="{BB962C8B-B14F-4D97-AF65-F5344CB8AC3E}">
        <p14:creationId xmlns:p14="http://schemas.microsoft.com/office/powerpoint/2010/main" val="393054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打开</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Vivado 2016.2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开发工具。可通过桌面快捷方式或开始菜单中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Xilinx Design Tools-&gt;Vivado 2016.2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Vivado 2016.2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打开软件。开启后，界面如图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r>
              <a:rPr lang="en-US" altLang="zh-CN" b="1" dirty="0"/>
              <a:t>4.2.1 </a:t>
            </a:r>
            <a:r>
              <a:rPr lang="zh-CN" altLang="en-US" b="1" dirty="0"/>
              <a:t>新建工程</a:t>
            </a:r>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1883725" y="3046929"/>
            <a:ext cx="5039995" cy="2867025"/>
          </a:xfrm>
          <a:prstGeom prst="rect">
            <a:avLst/>
          </a:prstGeom>
          <a:ln>
            <a:solidFill>
              <a:schemeClr val="accent1"/>
            </a:solidFill>
          </a:ln>
        </p:spPr>
      </p:pic>
      <p:sp>
        <p:nvSpPr>
          <p:cNvPr id="2" name="矩形 1"/>
          <p:cNvSpPr/>
          <p:nvPr/>
        </p:nvSpPr>
        <p:spPr>
          <a:xfrm>
            <a:off x="2867761" y="6027299"/>
            <a:ext cx="3071925" cy="338554"/>
          </a:xfrm>
          <a:prstGeom prst="rect">
            <a:avLst/>
          </a:prstGeom>
        </p:spPr>
        <p:txBody>
          <a:bodyPr wrap="square">
            <a:spAutoFit/>
          </a:bodyPr>
          <a:lstStyle/>
          <a:p>
            <a:r>
              <a:rPr lang="zh-CN" altLang="zh-CN" sz="1600" b="1" dirty="0">
                <a:latin typeface="+mj-ea"/>
                <a:ea typeface="+mj-ea"/>
                <a:cs typeface="Courier New" panose="02070309020205020404" pitchFamily="49" charset="0"/>
              </a:rPr>
              <a:t>图</a:t>
            </a:r>
            <a:r>
              <a:rPr lang="en-US" altLang="zh-CN" sz="1600" b="1" dirty="0" smtClean="0">
                <a:latin typeface="+mj-ea"/>
                <a:ea typeface="+mj-ea"/>
              </a:rPr>
              <a:t>4.7 Vivado </a:t>
            </a:r>
            <a:r>
              <a:rPr lang="en-US" altLang="zh-CN" sz="1600" b="1" dirty="0">
                <a:latin typeface="+mj-ea"/>
                <a:ea typeface="+mj-ea"/>
              </a:rPr>
              <a:t>2016.2</a:t>
            </a:r>
            <a:r>
              <a:rPr lang="zh-CN" altLang="zh-CN" sz="1600" b="1" dirty="0">
                <a:latin typeface="+mj-ea"/>
                <a:ea typeface="+mj-ea"/>
                <a:cs typeface="Courier New" panose="02070309020205020404" pitchFamily="49" charset="0"/>
              </a:rPr>
              <a:t>开始界面</a:t>
            </a:r>
            <a:endParaRPr lang="zh-CN" altLang="en-US" sz="1600" b="1" dirty="0">
              <a:latin typeface="+mj-ea"/>
              <a:ea typeface="+mj-ea"/>
            </a:endParaRPr>
          </a:p>
        </p:txBody>
      </p:sp>
    </p:spTree>
    <p:extLst>
      <p:ext uri="{BB962C8B-B14F-4D97-AF65-F5344CB8AC3E}">
        <p14:creationId xmlns:p14="http://schemas.microsoft.com/office/powerpoint/2010/main" val="161153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矩形 46"/>
          <p:cNvSpPr/>
          <p:nvPr/>
        </p:nvSpPr>
        <p:spPr bwMode="auto">
          <a:xfrm rot="5400000" flipV="1">
            <a:off x="1270707" y="-1270708"/>
            <a:ext cx="1827382" cy="4368800"/>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8" name="矩形 37"/>
          <p:cNvSpPr/>
          <p:nvPr/>
        </p:nvSpPr>
        <p:spPr bwMode="auto">
          <a:xfrm rot="5400000">
            <a:off x="1371901" y="3861106"/>
            <a:ext cx="1624987" cy="4368801"/>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0" y="2120900"/>
            <a:ext cx="4592057" cy="2818596"/>
          </a:xfrm>
          <a:prstGeom prst="rect">
            <a:avLst/>
          </a:prstGeom>
          <a:noFill/>
          <a:extLst>
            <a:ext uri="{909E8E84-426E-40DD-AFC4-6F175D3DCCD1}">
              <a14:hiddenFill xmlns:a14="http://schemas.microsoft.com/office/drawing/2010/main">
                <a:solidFill>
                  <a:srgbClr val="FFFFFF"/>
                </a:solidFill>
              </a14:hiddenFill>
            </a:ext>
          </a:extLst>
        </p:spPr>
      </p:pic>
      <p:sp>
        <p:nvSpPr>
          <p:cNvPr id="39" name="任意多边形 38"/>
          <p:cNvSpPr/>
          <p:nvPr/>
        </p:nvSpPr>
        <p:spPr>
          <a:xfrm rot="16200000">
            <a:off x="678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gradFill flip="none" rotWithShape="1">
            <a:gsLst>
              <a:gs pos="25000">
                <a:schemeClr val="bg1"/>
              </a:gs>
              <a:gs pos="100000">
                <a:srgbClr val="DFDFDF">
                  <a:lumMod val="52000"/>
                  <a:lumOff val="48000"/>
                </a:srgbClr>
              </a:gs>
            </a:gsLst>
            <a:lin ang="2700000" scaled="1"/>
            <a:tileRect/>
          </a:gradFill>
          <a:ln>
            <a:noFill/>
          </a:ln>
          <a:effectLst>
            <a:outerShdw blurRad="25400" dist="254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ea typeface="微软雅黑" panose="020B0503020204020204" pitchFamily="34" charset="-122"/>
            </a:endParaRPr>
          </a:p>
        </p:txBody>
      </p:sp>
      <p:sp>
        <p:nvSpPr>
          <p:cNvPr id="5" name="矩形 4"/>
          <p:cNvSpPr/>
          <p:nvPr/>
        </p:nvSpPr>
        <p:spPr>
          <a:xfrm>
            <a:off x="5629404" y="4258152"/>
            <a:ext cx="316801" cy="316801"/>
          </a:xfrm>
          <a:prstGeom prst="rect">
            <a:avLst/>
          </a:prstGeom>
          <a:solidFill>
            <a:srgbClr val="046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6" name="矩形 5"/>
          <p:cNvSpPr/>
          <p:nvPr/>
        </p:nvSpPr>
        <p:spPr>
          <a:xfrm>
            <a:off x="6092209" y="4262664"/>
            <a:ext cx="274947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a:solidFill>
                  <a:srgbClr val="04619D"/>
                </a:solidFill>
                <a:latin typeface="微软雅黑" panose="020B0503020204020204" pitchFamily="34" charset="-122"/>
                <a:ea typeface="微软雅黑" panose="020B0503020204020204" pitchFamily="34" charset="-122"/>
              </a:rPr>
              <a:t>4.1.1 Nexys 4 DDR</a:t>
            </a:r>
            <a:r>
              <a:rPr lang="zh-CN" altLang="en-US" sz="1400" b="1" dirty="0">
                <a:solidFill>
                  <a:srgbClr val="04619D"/>
                </a:solidFill>
                <a:latin typeface="微软雅黑" panose="020B0503020204020204" pitchFamily="34" charset="-122"/>
                <a:ea typeface="微软雅黑" panose="020B0503020204020204" pitchFamily="34" charset="-122"/>
              </a:rPr>
              <a:t>开发板介绍</a:t>
            </a:r>
          </a:p>
        </p:txBody>
      </p:sp>
      <p:sp>
        <p:nvSpPr>
          <p:cNvPr id="9" name="矩形 8"/>
          <p:cNvSpPr/>
          <p:nvPr/>
        </p:nvSpPr>
        <p:spPr>
          <a:xfrm>
            <a:off x="5629404" y="469170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10" name="矩形 9"/>
          <p:cNvSpPr/>
          <p:nvPr/>
        </p:nvSpPr>
        <p:spPr>
          <a:xfrm>
            <a:off x="6092209" y="4696217"/>
            <a:ext cx="246734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4.1.2 </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主要外围接口电路介绍</a:t>
            </a:r>
          </a:p>
        </p:txBody>
      </p:sp>
      <p:sp>
        <p:nvSpPr>
          <p:cNvPr id="18" name="Text Box 6"/>
          <p:cNvSpPr txBox="1">
            <a:spLocks noChangeArrowheads="1"/>
          </p:cNvSpPr>
          <p:nvPr/>
        </p:nvSpPr>
        <p:spPr bwMode="auto">
          <a:xfrm>
            <a:off x="5600376" y="3230751"/>
            <a:ext cx="2550698" cy="461665"/>
          </a:xfrm>
          <a:prstGeom prst="rect">
            <a:avLst/>
          </a:prstGeom>
          <a:noFill/>
          <a:ln w="9525">
            <a:noFill/>
            <a:miter lim="800000"/>
          </a:ln>
          <a:effectLst/>
        </p:spPr>
        <p:txBody>
          <a:bodyPr wrap="none" lIns="0">
            <a:spAutoFit/>
            <a:scene3d>
              <a:camera prst="orthographicFront"/>
              <a:lightRig rig="soft" dir="tl">
                <a:rot lat="0" lon="0" rev="0"/>
              </a:lightRig>
            </a:scene3d>
            <a:sp3d contourW="25400" prstMaterial="matte">
              <a:contourClr>
                <a:schemeClr val="accent2">
                  <a:tint val="20000"/>
                </a:schemeClr>
              </a:contourClr>
            </a:sp3d>
          </a:bodyPr>
          <a:lstStyle/>
          <a:p>
            <a:r>
              <a:rPr lang="zh-CN" altLang="en-US" spc="67" dirty="0" smtClean="0">
                <a:ln w="11430">
                  <a:noFill/>
                </a:ln>
                <a:solidFill>
                  <a:sysClr val="windowText" lastClr="000000"/>
                </a:solidFill>
                <a:latin typeface="微软雅黑" panose="020B0503020204020204" pitchFamily="34" charset="-122"/>
                <a:ea typeface="微软雅黑" panose="020B0503020204020204" pitchFamily="34" charset="-122"/>
              </a:rPr>
              <a:t>目录 </a:t>
            </a:r>
            <a:r>
              <a:rPr lang="en-US" altLang="zh-CN" spc="67" dirty="0" smtClean="0">
                <a:ln w="11430">
                  <a:noFill/>
                </a:ln>
                <a:solidFill>
                  <a:schemeClr val="bg1">
                    <a:lumMod val="75000"/>
                  </a:schemeClr>
                </a:solidFill>
                <a:latin typeface="微软雅黑" panose="020B0503020204020204" pitchFamily="34" charset="-122"/>
                <a:ea typeface="微软雅黑" panose="020B0503020204020204" pitchFamily="34" charset="-122"/>
              </a:rPr>
              <a:t>| CONTENT</a:t>
            </a:r>
            <a:endParaRPr lang="en-US" altLang="zh-CN" spc="67" dirty="0">
              <a:ln w="11430">
                <a:noFill/>
              </a:ln>
              <a:solidFill>
                <a:schemeClr val="bg1">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3813" y="679899"/>
            <a:ext cx="2833688" cy="8544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单击图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界面中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New Project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图标，弹出新建工程向导如图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12653" y="6026273"/>
            <a:ext cx="1982144"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4.8 </a:t>
            </a:r>
            <a:r>
              <a:rPr lang="zh-CN" altLang="en-US" sz="1600" b="1" dirty="0" smtClean="0">
                <a:latin typeface="+mj-ea"/>
                <a:ea typeface="+mj-ea"/>
                <a:cs typeface="Courier New" panose="02070309020205020404" pitchFamily="49" charset="0"/>
              </a:rPr>
              <a:t>新建</a:t>
            </a:r>
            <a:r>
              <a:rPr lang="zh-CN" altLang="en-US" sz="1600" b="1" dirty="0">
                <a:latin typeface="+mj-ea"/>
                <a:ea typeface="+mj-ea"/>
                <a:cs typeface="Courier New" panose="02070309020205020404" pitchFamily="49" charset="0"/>
              </a:rPr>
              <a:t>工程向导</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564253"/>
            <a:ext cx="5039995" cy="3462020"/>
          </a:xfrm>
          <a:prstGeom prst="rect">
            <a:avLst/>
          </a:prstGeom>
          <a:ln>
            <a:solidFill>
              <a:schemeClr val="accent1"/>
            </a:solidFill>
          </a:ln>
        </p:spPr>
      </p:pic>
    </p:spTree>
    <p:extLst>
      <p:ext uri="{BB962C8B-B14F-4D97-AF65-F5344CB8AC3E}">
        <p14:creationId xmlns:p14="http://schemas.microsoft.com/office/powerpoint/2010/main" val="295420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89069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弹出如图</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4.9</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所示界面，输入工程名称、选择工程存储路径，并勾选</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Create project subdirectory</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选项，为工程在指定存储路径下建立独立的文件夹，设置完成后，点击</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。注意：工程名称和存储路径中不能出现中文和空格，建议工程名称以字母、数字、下划线来组成。</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108181" y="6293461"/>
            <a:ext cx="2737136" cy="276999"/>
          </a:xfrm>
          <a:prstGeom prst="rect">
            <a:avLst/>
          </a:prstGeom>
        </p:spPr>
        <p:txBody>
          <a:bodyPr wrap="square">
            <a:spAutoFit/>
          </a:bodyPr>
          <a:lstStyle/>
          <a:p>
            <a:r>
              <a:rPr lang="zh-CN" altLang="en-US" sz="1200" b="1" dirty="0">
                <a:latin typeface="+mj-ea"/>
                <a:ea typeface="+mj-ea"/>
                <a:cs typeface="Courier New" panose="02070309020205020404" pitchFamily="49" charset="0"/>
              </a:rPr>
              <a:t>图</a:t>
            </a:r>
            <a:r>
              <a:rPr lang="en-US" altLang="zh-CN" sz="1200" b="1" dirty="0" smtClean="0">
                <a:latin typeface="+mj-ea"/>
                <a:ea typeface="+mj-ea"/>
                <a:cs typeface="Courier New" panose="02070309020205020404" pitchFamily="49" charset="0"/>
              </a:rPr>
              <a:t>4.9 </a:t>
            </a:r>
            <a:r>
              <a:rPr lang="zh-CN" altLang="en-US" sz="1200" b="1" dirty="0" smtClean="0">
                <a:latin typeface="+mj-ea"/>
                <a:ea typeface="+mj-ea"/>
                <a:cs typeface="Courier New" panose="02070309020205020404" pitchFamily="49" charset="0"/>
              </a:rPr>
              <a:t>工程</a:t>
            </a:r>
            <a:r>
              <a:rPr lang="zh-CN" altLang="en-US" sz="1200" b="1" dirty="0">
                <a:latin typeface="+mj-ea"/>
                <a:ea typeface="+mj-ea"/>
                <a:cs typeface="Courier New" panose="02070309020205020404" pitchFamily="49" charset="0"/>
              </a:rPr>
              <a:t>名称和存储路径设置窗口</a:t>
            </a:r>
            <a:endParaRPr lang="zh-CN" altLang="en-US" sz="12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2" y="2669395"/>
            <a:ext cx="5039995" cy="3526155"/>
          </a:xfrm>
          <a:prstGeom prst="rect">
            <a:avLst/>
          </a:prstGeom>
          <a:ln>
            <a:solidFill>
              <a:schemeClr val="accent1"/>
            </a:solidFill>
          </a:ln>
        </p:spPr>
      </p:pic>
    </p:spTree>
    <p:extLst>
      <p:ext uri="{BB962C8B-B14F-4D97-AF65-F5344CB8AC3E}">
        <p14:creationId xmlns:p14="http://schemas.microsoft.com/office/powerpoint/2010/main" val="405085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在弹出的图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所示界面中，选择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RTL Project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一项，并勾选</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Do not specify sources at this time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，勾选该选项是为了跳过在新建工程的过程中添加设计源文件，点击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117146" y="6440901"/>
            <a:ext cx="271920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4.10 </a:t>
            </a:r>
            <a:r>
              <a:rPr lang="zh-CN" altLang="en-US" sz="1600" b="1" dirty="0" smtClean="0">
                <a:latin typeface="+mj-ea"/>
                <a:ea typeface="+mj-ea"/>
                <a:cs typeface="Courier New" panose="02070309020205020404" pitchFamily="49" charset="0"/>
              </a:rPr>
              <a:t>项目</a:t>
            </a:r>
            <a:r>
              <a:rPr lang="zh-CN" altLang="en-US" sz="1600" b="1" dirty="0">
                <a:latin typeface="+mj-ea"/>
                <a:ea typeface="+mj-ea"/>
                <a:cs typeface="Courier New" panose="02070309020205020404" pitchFamily="49" charset="0"/>
              </a:rPr>
              <a:t>类型选择窗口</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2" y="2909031"/>
            <a:ext cx="5039995" cy="3531870"/>
          </a:xfrm>
          <a:prstGeom prst="rect">
            <a:avLst/>
          </a:prstGeom>
          <a:ln>
            <a:solidFill>
              <a:schemeClr val="accent1"/>
            </a:solidFill>
          </a:ln>
        </p:spPr>
      </p:pic>
    </p:spTree>
    <p:extLst>
      <p:ext uri="{BB962C8B-B14F-4D97-AF65-F5344CB8AC3E}">
        <p14:creationId xmlns:p14="http://schemas.microsoft.com/office/powerpoint/2010/main" val="285565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89069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4.11</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所示界面中，根据使用的</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开发平台，选择对应的</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目标器件。本节</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采用</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Artix-7 XC7A100T-1CSG324C</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的器件，即</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Family</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Subfamily</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均为 </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Artix-7</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，封装形式（</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Package</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）为</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CSG324</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，速度等级（</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Speed grade</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）为</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，温度等级（</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Temp Grade</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）为</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23334" y="6001808"/>
            <a:ext cx="2458901" cy="276999"/>
          </a:xfrm>
          <a:prstGeom prst="rect">
            <a:avLst/>
          </a:prstGeom>
        </p:spPr>
        <p:txBody>
          <a:bodyPr wrap="square">
            <a:spAutoFit/>
          </a:bodyPr>
          <a:lstStyle/>
          <a:p>
            <a:r>
              <a:rPr lang="zh-CN" altLang="en-US" sz="1200" b="1" dirty="0">
                <a:latin typeface="+mj-ea"/>
                <a:ea typeface="+mj-ea"/>
                <a:cs typeface="Courier New" panose="02070309020205020404" pitchFamily="49" charset="0"/>
              </a:rPr>
              <a:t>图</a:t>
            </a:r>
            <a:r>
              <a:rPr lang="en-US" altLang="zh-CN" sz="1200" b="1" dirty="0" smtClean="0">
                <a:latin typeface="+mj-ea"/>
                <a:ea typeface="+mj-ea"/>
                <a:cs typeface="Courier New" panose="02070309020205020404" pitchFamily="49" charset="0"/>
              </a:rPr>
              <a:t>4.11 FPGA</a:t>
            </a:r>
            <a:r>
              <a:rPr lang="zh-CN" altLang="en-US" sz="1200" b="1" dirty="0">
                <a:latin typeface="+mj-ea"/>
                <a:ea typeface="+mj-ea"/>
                <a:cs typeface="Courier New" panose="02070309020205020404" pitchFamily="49" charset="0"/>
              </a:rPr>
              <a:t>目标器件选择窗口</a:t>
            </a:r>
            <a:endParaRPr lang="zh-CN" altLang="en-US" sz="12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100897" y="2667423"/>
            <a:ext cx="4751705" cy="3334385"/>
          </a:xfrm>
          <a:prstGeom prst="rect">
            <a:avLst/>
          </a:prstGeom>
          <a:ln>
            <a:solidFill>
              <a:schemeClr val="accent1"/>
            </a:solidFill>
          </a:ln>
        </p:spPr>
      </p:pic>
    </p:spTree>
    <p:extLst>
      <p:ext uri="{BB962C8B-B14F-4D97-AF65-F5344CB8AC3E}">
        <p14:creationId xmlns:p14="http://schemas.microsoft.com/office/powerpoint/2010/main" val="183467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在弹出的图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所示界面中，确认相关信息与设计所用的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器件信息是否一致，一致请点击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Finish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，不一致，请返回上一步修改。</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888545" y="6081518"/>
            <a:ext cx="3176407"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4.12 FPGA</a:t>
            </a:r>
            <a:r>
              <a:rPr lang="zh-CN" altLang="en-US" sz="1600" b="1" dirty="0">
                <a:latin typeface="+mj-ea"/>
                <a:ea typeface="+mj-ea"/>
                <a:cs typeface="Courier New" panose="02070309020205020404" pitchFamily="49" charset="0"/>
              </a:rPr>
              <a:t>器件信息确认窗口</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2" y="2564253"/>
            <a:ext cx="5039995" cy="3517265"/>
          </a:xfrm>
          <a:prstGeom prst="rect">
            <a:avLst/>
          </a:prstGeom>
          <a:ln>
            <a:solidFill>
              <a:schemeClr val="accent1"/>
            </a:solidFill>
          </a:ln>
        </p:spPr>
      </p:pic>
    </p:spTree>
    <p:extLst>
      <p:ext uri="{BB962C8B-B14F-4D97-AF65-F5344CB8AC3E}">
        <p14:creationId xmlns:p14="http://schemas.microsoft.com/office/powerpoint/2010/main" val="298887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得到如图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所示的空白</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工程界面，完成空白工程新建。</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40945" y="5946643"/>
            <a:ext cx="2871607"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4.13 </a:t>
            </a:r>
            <a:r>
              <a:rPr lang="zh-CN" altLang="en-US" sz="1600" b="1" dirty="0" smtClean="0">
                <a:latin typeface="+mj-ea"/>
                <a:ea typeface="+mj-ea"/>
                <a:cs typeface="Courier New" panose="02070309020205020404" pitchFamily="49" charset="0"/>
              </a:rPr>
              <a:t>空白</a:t>
            </a:r>
            <a:r>
              <a:rPr lang="en-US" altLang="zh-CN" sz="1600" b="1" dirty="0">
                <a:latin typeface="+mj-ea"/>
                <a:ea typeface="+mj-ea"/>
                <a:cs typeface="Courier New" panose="02070309020205020404" pitchFamily="49" charset="0"/>
              </a:rPr>
              <a:t>Vivado</a:t>
            </a:r>
            <a:r>
              <a:rPr lang="zh-CN" altLang="en-US" sz="1600" b="1" dirty="0">
                <a:latin typeface="+mj-ea"/>
                <a:ea typeface="+mj-ea"/>
                <a:cs typeface="Courier New" panose="02070309020205020404" pitchFamily="49" charset="0"/>
              </a:rPr>
              <a:t>工程界面</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2" y="2486267"/>
            <a:ext cx="5039995" cy="3248660"/>
          </a:xfrm>
          <a:prstGeom prst="rect">
            <a:avLst/>
          </a:prstGeom>
          <a:ln>
            <a:solidFill>
              <a:schemeClr val="accent1"/>
            </a:solidFill>
          </a:ln>
        </p:spPr>
      </p:pic>
    </p:spTree>
    <p:extLst>
      <p:ext uri="{BB962C8B-B14F-4D97-AF65-F5344CB8AC3E}">
        <p14:creationId xmlns:p14="http://schemas.microsoft.com/office/powerpoint/2010/main" val="18683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Project Manager-&gt;Add Sources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或中间</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中的对话框打开设计文件导入添加对话框。</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r>
              <a:rPr lang="en-US" altLang="zh-CN" b="1" dirty="0"/>
              <a:t>4.2.2 </a:t>
            </a:r>
            <a:r>
              <a:rPr lang="zh-CN" altLang="en-US" b="1" dirty="0"/>
              <a:t>设计文件输入</a:t>
            </a:r>
          </a:p>
        </p:txBody>
      </p:sp>
      <p:sp>
        <p:nvSpPr>
          <p:cNvPr id="2" name="矩形 1"/>
          <p:cNvSpPr/>
          <p:nvPr/>
        </p:nvSpPr>
        <p:spPr>
          <a:xfrm>
            <a:off x="3414079" y="5946642"/>
            <a:ext cx="197928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4.14 </a:t>
            </a:r>
            <a:r>
              <a:rPr lang="zh-CN" altLang="en-US" sz="1600" b="1" dirty="0" smtClean="0">
                <a:latin typeface="+mj-ea"/>
                <a:ea typeface="+mj-ea"/>
                <a:cs typeface="Courier New" panose="02070309020205020404" pitchFamily="49" charset="0"/>
              </a:rPr>
              <a:t>文件</a:t>
            </a:r>
            <a:r>
              <a:rPr lang="zh-CN" altLang="en-US" sz="1600" b="1" dirty="0">
                <a:latin typeface="+mj-ea"/>
                <a:ea typeface="+mj-ea"/>
                <a:cs typeface="Courier New" panose="02070309020205020404" pitchFamily="49" charset="0"/>
              </a:rPr>
              <a:t>导入</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883727" y="2623815"/>
            <a:ext cx="5039995" cy="3263265"/>
          </a:xfrm>
          <a:prstGeom prst="rect">
            <a:avLst/>
          </a:prstGeom>
          <a:ln>
            <a:solidFill>
              <a:schemeClr val="accent1"/>
            </a:solidFill>
          </a:ln>
        </p:spPr>
      </p:pic>
    </p:spTree>
    <p:extLst>
      <p:ext uri="{BB962C8B-B14F-4D97-AF65-F5344CB8AC3E}">
        <p14:creationId xmlns:p14="http://schemas.microsoft.com/office/powerpoint/2010/main" val="83267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所示界面中，选择第二项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or Create Design Sources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，用来添加或新建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Verilog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或</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VHDL</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源文件，点击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40945" y="5946643"/>
            <a:ext cx="2871607"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4.15 </a:t>
            </a:r>
            <a:r>
              <a:rPr lang="zh-CN" altLang="en-US" sz="1600" b="1" dirty="0" smtClean="0">
                <a:latin typeface="+mj-ea"/>
                <a:ea typeface="+mj-ea"/>
                <a:cs typeface="Courier New" panose="02070309020205020404" pitchFamily="49" charset="0"/>
              </a:rPr>
              <a:t>源文件</a:t>
            </a:r>
            <a:r>
              <a:rPr lang="zh-CN" altLang="en-US" sz="1600" b="1" dirty="0">
                <a:latin typeface="+mj-ea"/>
                <a:ea typeface="+mj-ea"/>
                <a:cs typeface="Courier New" panose="02070309020205020404" pitchFamily="49" charset="0"/>
              </a:rPr>
              <a:t>类型选择弹窗</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0" y="2581905"/>
            <a:ext cx="5039995" cy="3347085"/>
          </a:xfrm>
          <a:prstGeom prst="rect">
            <a:avLst/>
          </a:prstGeom>
          <a:ln>
            <a:solidFill>
              <a:schemeClr val="accent1"/>
            </a:solidFill>
          </a:ln>
        </p:spPr>
      </p:pic>
    </p:spTree>
    <p:extLst>
      <p:ext uri="{BB962C8B-B14F-4D97-AF65-F5344CB8AC3E}">
        <p14:creationId xmlns:p14="http://schemas.microsoft.com/office/powerpoint/2010/main" val="399069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如果有现有的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.V/.VHD</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文件，可以通过</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Files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一项添加。在这里，我们要新建文件，所以选择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File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一项，如图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37879" y="5894828"/>
            <a:ext cx="2131690"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4.16 </a:t>
            </a:r>
            <a:r>
              <a:rPr lang="zh-CN" altLang="en-US" sz="1600" b="1" dirty="0" smtClean="0">
                <a:latin typeface="+mj-ea"/>
                <a:ea typeface="+mj-ea"/>
                <a:cs typeface="Courier New" panose="02070309020205020404" pitchFamily="49" charset="0"/>
              </a:rPr>
              <a:t>新建</a:t>
            </a:r>
            <a:r>
              <a:rPr lang="zh-CN" altLang="en-US" sz="1600" b="1" dirty="0">
                <a:latin typeface="+mj-ea"/>
                <a:ea typeface="+mj-ea"/>
                <a:cs typeface="Courier New" panose="02070309020205020404" pitchFamily="49" charset="0"/>
              </a:rPr>
              <a:t>文件窗口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883727" y="2564253"/>
            <a:ext cx="5039995" cy="3330575"/>
          </a:xfrm>
          <a:prstGeom prst="rect">
            <a:avLst/>
          </a:prstGeom>
          <a:ln>
            <a:solidFill>
              <a:schemeClr val="accent1"/>
            </a:solidFill>
          </a:ln>
        </p:spPr>
      </p:pic>
    </p:spTree>
    <p:extLst>
      <p:ext uri="{BB962C8B-B14F-4D97-AF65-F5344CB8AC3E}">
        <p14:creationId xmlns:p14="http://schemas.microsoft.com/office/powerpoint/2010/main" val="395752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Source File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中输入</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File Name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所示。注意：名称中不可出现中文和空格。</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71952" y="5608088"/>
            <a:ext cx="240959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4.17 </a:t>
            </a:r>
            <a:r>
              <a:rPr lang="zh-CN" altLang="en-US" sz="1600" b="1" dirty="0" smtClean="0">
                <a:latin typeface="+mj-ea"/>
                <a:ea typeface="+mj-ea"/>
                <a:cs typeface="Courier New" panose="02070309020205020404" pitchFamily="49" charset="0"/>
              </a:rPr>
              <a:t>文件名</a:t>
            </a:r>
            <a:r>
              <a:rPr lang="zh-CN" altLang="en-US" sz="1600" b="1" dirty="0">
                <a:latin typeface="+mj-ea"/>
                <a:ea typeface="+mj-ea"/>
                <a:cs typeface="Courier New" panose="02070309020205020404" pitchFamily="49" charset="0"/>
              </a:rPr>
              <a:t>录入窗口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908300" y="3269610"/>
            <a:ext cx="2990850" cy="1971675"/>
          </a:xfrm>
          <a:prstGeom prst="rect">
            <a:avLst/>
          </a:prstGeom>
          <a:ln>
            <a:solidFill>
              <a:schemeClr val="accent1"/>
            </a:solidFill>
          </a:ln>
        </p:spPr>
      </p:pic>
    </p:spTree>
    <p:extLst>
      <p:ext uri="{BB962C8B-B14F-4D97-AF65-F5344CB8AC3E}">
        <p14:creationId xmlns:p14="http://schemas.microsoft.com/office/powerpoint/2010/main" val="35149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3970318"/>
          </a:xfrm>
          <a:prstGeom prst="rect">
            <a:avLst/>
          </a:prstGeom>
          <a:noFill/>
        </p:spPr>
        <p:txBody>
          <a:bodyPr wrap="square" lIns="72000" rIns="72000">
            <a:spAutoFit/>
          </a:bodyPr>
          <a:lstStyle/>
          <a:p>
            <a:pPr marL="342900" indent="-342900" fontAlgn="auto">
              <a:lnSpc>
                <a:spcPct val="150000"/>
              </a:lnSpc>
              <a:spcBef>
                <a:spcPts val="0"/>
              </a:spcBef>
              <a:spcAft>
                <a:spcPts val="0"/>
              </a:spcAft>
              <a:buFont typeface="Arial" panose="020B0604020202020204" pitchFamily="34" charset="0"/>
              <a:buChar char="•"/>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本书实验所采用的</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Nexys 4 DDR</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开发板搭载了</a:t>
            </a:r>
            <a:r>
              <a:rPr lang="en-US" altLang="zh-CN" b="1" dirty="0" err="1">
                <a:solidFill>
                  <a:schemeClr val="tx1">
                    <a:lumMod val="75000"/>
                    <a:lumOff val="25000"/>
                  </a:schemeClr>
                </a:solidFill>
                <a:latin typeface="微软雅黑" panose="020B0503020204020204" pitchFamily="34" charset="-122"/>
                <a:ea typeface="微软雅黑" panose="020B0503020204020204" pitchFamily="34" charset="-122"/>
              </a:rPr>
              <a:t>Xilinx®Artix</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™-7 FPGA</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芯片，是</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一个打开即用型的数字电路开发平台，帮助使用者能够在课堂环境下实现诸多工业领域的应用</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Font typeface="Arial" panose="020B0604020202020204" pitchFamily="34" charset="0"/>
              <a:buChar char="•"/>
              <a:defRPr/>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Nexys 4 DDR</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开发板集成了</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USB</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、以太网和其它端口，</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内置了加速度计，温度传感器</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，微机电系统数字麦克风，扩音器和大量的</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I/O</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设备等外设。</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r>
              <a:rPr lang="en-US" altLang="zh-CN" b="1" dirty="0"/>
              <a:t>4.1.1 Nexys 4 DDR</a:t>
            </a:r>
            <a:r>
              <a:rPr lang="zh-CN" altLang="en-US" b="1" dirty="0"/>
              <a:t>开发板介绍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Finish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40943" y="5874925"/>
            <a:ext cx="2871607"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4.18 </a:t>
            </a:r>
            <a:r>
              <a:rPr lang="zh-CN" altLang="en-US" sz="1600" b="1" dirty="0" smtClean="0">
                <a:latin typeface="+mj-ea"/>
                <a:ea typeface="+mj-ea"/>
                <a:cs typeface="Courier New" panose="02070309020205020404" pitchFamily="49" charset="0"/>
              </a:rPr>
              <a:t>源文件</a:t>
            </a:r>
            <a:r>
              <a:rPr lang="zh-CN" altLang="en-US" sz="1600" b="1" dirty="0">
                <a:latin typeface="+mj-ea"/>
                <a:ea typeface="+mj-ea"/>
                <a:cs typeface="Courier New" panose="02070309020205020404" pitchFamily="49" charset="0"/>
              </a:rPr>
              <a:t>创建确认窗口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0" y="2400414"/>
            <a:ext cx="5039995" cy="3340735"/>
          </a:xfrm>
          <a:prstGeom prst="rect">
            <a:avLst/>
          </a:prstGeom>
          <a:ln>
            <a:solidFill>
              <a:schemeClr val="accent1"/>
            </a:solidFill>
          </a:ln>
        </p:spPr>
      </p:pic>
    </p:spTree>
    <p:extLst>
      <p:ext uri="{BB962C8B-B14F-4D97-AF65-F5344CB8AC3E}">
        <p14:creationId xmlns:p14="http://schemas.microsoft.com/office/powerpoint/2010/main" val="366572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89069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在弹出的</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Define Module</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界面中</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I/O Port Definition</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区域，输入设计模块所需的端口，并设置端口方向，如果端口为总线型，勾选</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Bus</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选项，并通过</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MSB</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LSB</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确定总线宽度，完成后点</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。界面如图</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4.19</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所示。注意：</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led</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实际宽度与代码中一致，也可在代码中修改。</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664706" y="6298550"/>
            <a:ext cx="1624084" cy="276999"/>
          </a:xfrm>
          <a:prstGeom prst="rect">
            <a:avLst/>
          </a:prstGeom>
        </p:spPr>
        <p:txBody>
          <a:bodyPr wrap="square">
            <a:spAutoFit/>
          </a:bodyPr>
          <a:lstStyle/>
          <a:p>
            <a:r>
              <a:rPr lang="zh-CN" altLang="en-US" sz="1200" b="1" dirty="0">
                <a:latin typeface="+mj-ea"/>
                <a:ea typeface="+mj-ea"/>
                <a:cs typeface="Courier New" panose="02070309020205020404" pitchFamily="49" charset="0"/>
              </a:rPr>
              <a:t>图</a:t>
            </a:r>
            <a:r>
              <a:rPr lang="en-US" altLang="zh-CN" sz="1200" b="1" dirty="0" smtClean="0">
                <a:latin typeface="+mj-ea"/>
                <a:ea typeface="+mj-ea"/>
                <a:cs typeface="Courier New" panose="02070309020205020404" pitchFamily="49" charset="0"/>
              </a:rPr>
              <a:t>4.19 </a:t>
            </a:r>
            <a:r>
              <a:rPr lang="zh-CN" altLang="en-US" sz="1200" b="1" dirty="0" smtClean="0">
                <a:latin typeface="+mj-ea"/>
                <a:ea typeface="+mj-ea"/>
                <a:cs typeface="Courier New" panose="02070309020205020404" pitchFamily="49" charset="0"/>
              </a:rPr>
              <a:t>模块</a:t>
            </a:r>
            <a:r>
              <a:rPr lang="zh-CN" altLang="en-US" sz="1200" b="1" dirty="0">
                <a:latin typeface="+mj-ea"/>
                <a:ea typeface="+mj-ea"/>
                <a:cs typeface="Courier New" panose="02070309020205020404" pitchFamily="49" charset="0"/>
              </a:rPr>
              <a:t>定义窗口</a:t>
            </a:r>
            <a:endParaRPr lang="zh-CN" altLang="en-US" sz="12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1" y="2667422"/>
            <a:ext cx="5039995" cy="3619500"/>
          </a:xfrm>
          <a:prstGeom prst="rect">
            <a:avLst/>
          </a:prstGeom>
          <a:ln>
            <a:solidFill>
              <a:schemeClr val="accent1"/>
            </a:solidFill>
          </a:ln>
        </p:spPr>
      </p:pic>
    </p:spTree>
    <p:extLst>
      <p:ext uri="{BB962C8B-B14F-4D97-AF65-F5344CB8AC3E}">
        <p14:creationId xmlns:p14="http://schemas.microsoft.com/office/powerpoint/2010/main" val="261491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4.20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所示，新建的设计文件（此处为</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led.v</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）即存在于</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Design Sources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中。双击打开该文件，打开后界面如图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4.21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所示，输入程序</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中的设计代码。</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19367" y="6210185"/>
            <a:ext cx="251476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4.20 Design </a:t>
            </a:r>
            <a:r>
              <a:rPr lang="en-US" altLang="zh-CN" sz="1600" b="1" dirty="0">
                <a:latin typeface="+mj-ea"/>
                <a:ea typeface="+mj-ea"/>
                <a:cs typeface="Courier New" panose="02070309020205020404" pitchFamily="49" charset="0"/>
              </a:rPr>
              <a:t>Sources</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883727" y="2933585"/>
            <a:ext cx="5039995" cy="3276600"/>
          </a:xfrm>
          <a:prstGeom prst="rect">
            <a:avLst/>
          </a:prstGeom>
          <a:ln>
            <a:solidFill>
              <a:schemeClr val="accent1"/>
            </a:solidFill>
          </a:ln>
        </p:spPr>
      </p:pic>
    </p:spTree>
    <p:extLst>
      <p:ext uri="{BB962C8B-B14F-4D97-AF65-F5344CB8AC3E}">
        <p14:creationId xmlns:p14="http://schemas.microsoft.com/office/powerpoint/2010/main" val="324619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1883726" y="5438310"/>
            <a:ext cx="2113761"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4.21 </a:t>
            </a:r>
            <a:r>
              <a:rPr lang="zh-CN" altLang="en-US" sz="1600" b="1" dirty="0" smtClean="0">
                <a:latin typeface="+mj-ea"/>
                <a:ea typeface="+mj-ea"/>
                <a:cs typeface="Courier New" panose="02070309020205020404" pitchFamily="49" charset="0"/>
              </a:rPr>
              <a:t>设计</a:t>
            </a:r>
            <a:r>
              <a:rPr lang="zh-CN" altLang="en-US" sz="1600" b="1" dirty="0">
                <a:latin typeface="+mj-ea"/>
                <a:ea typeface="+mj-ea"/>
                <a:cs typeface="Courier New" panose="02070309020205020404" pitchFamily="49" charset="0"/>
              </a:rPr>
              <a:t>文件窗口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420610" y="1968148"/>
            <a:ext cx="5039995" cy="3255010"/>
          </a:xfrm>
          <a:prstGeom prst="rect">
            <a:avLst/>
          </a:prstGeom>
          <a:ln>
            <a:solidFill>
              <a:schemeClr val="accent1"/>
            </a:solidFill>
          </a:ln>
        </p:spPr>
      </p:pic>
      <p:sp>
        <p:nvSpPr>
          <p:cNvPr id="5" name="矩形 4"/>
          <p:cNvSpPr/>
          <p:nvPr/>
        </p:nvSpPr>
        <p:spPr>
          <a:xfrm>
            <a:off x="5771880" y="5438310"/>
            <a:ext cx="2771913" cy="338554"/>
          </a:xfrm>
          <a:prstGeom prst="rect">
            <a:avLst/>
          </a:prstGeom>
        </p:spPr>
        <p:txBody>
          <a:bodyPr wrap="none">
            <a:spAutoFit/>
          </a:bodyPr>
          <a:lstStyle/>
          <a:p>
            <a:pPr algn="ctr">
              <a:spcAft>
                <a:spcPts val="0"/>
              </a:spcAft>
            </a:pPr>
            <a:r>
              <a:rPr lang="zh-CN" altLang="zh-CN" sz="1600" b="1" kern="100" dirty="0">
                <a:latin typeface="+mj-ea"/>
                <a:ea typeface="+mj-ea"/>
                <a:cs typeface="Courier New" panose="02070309020205020404" pitchFamily="49" charset="0"/>
              </a:rPr>
              <a:t>程序</a:t>
            </a:r>
            <a:r>
              <a:rPr lang="en-US" altLang="zh-CN" sz="1600" b="1" kern="100" dirty="0" smtClean="0">
                <a:latin typeface="+mj-ea"/>
                <a:ea typeface="+mj-ea"/>
                <a:cs typeface="Times New Roman" panose="02020603050405020304" pitchFamily="18" charset="0"/>
              </a:rPr>
              <a:t>4.1 </a:t>
            </a:r>
            <a:r>
              <a:rPr lang="zh-CN" altLang="zh-CN" sz="1600" b="1" kern="100" dirty="0" smtClean="0">
                <a:latin typeface="+mj-ea"/>
                <a:ea typeface="+mj-ea"/>
                <a:cs typeface="Courier New" panose="02070309020205020404" pitchFamily="49" charset="0"/>
              </a:rPr>
              <a:t>点</a:t>
            </a:r>
            <a:r>
              <a:rPr lang="zh-CN" altLang="zh-CN" sz="1600" b="1" kern="100" dirty="0">
                <a:latin typeface="+mj-ea"/>
                <a:ea typeface="+mj-ea"/>
                <a:cs typeface="Courier New" panose="02070309020205020404" pitchFamily="49" charset="0"/>
              </a:rPr>
              <a:t>亮</a:t>
            </a:r>
            <a:r>
              <a:rPr lang="en-US" altLang="zh-CN" sz="1600" b="1" kern="100" dirty="0">
                <a:latin typeface="+mj-ea"/>
                <a:ea typeface="+mj-ea"/>
                <a:cs typeface="Times New Roman" panose="02020603050405020304" pitchFamily="18" charset="0"/>
              </a:rPr>
              <a:t>LED</a:t>
            </a:r>
            <a:r>
              <a:rPr lang="zh-CN" altLang="zh-CN" sz="1600" b="1" kern="100" dirty="0">
                <a:latin typeface="+mj-ea"/>
                <a:ea typeface="+mj-ea"/>
                <a:cs typeface="Courier New" panose="02070309020205020404" pitchFamily="49" charset="0"/>
              </a:rPr>
              <a:t>灯实验代码</a:t>
            </a:r>
            <a:endParaRPr lang="zh-CN" altLang="zh-CN" sz="1600" b="1" kern="100" dirty="0">
              <a:latin typeface="+mj-ea"/>
              <a:ea typeface="+mj-ea"/>
              <a:cs typeface="Times New Roman" panose="02020603050405020304" pitchFamily="18" charset="0"/>
            </a:endParaRPr>
          </a:p>
        </p:txBody>
      </p:sp>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125" y="2847836"/>
            <a:ext cx="2867425" cy="1495634"/>
          </a:xfrm>
          <a:prstGeom prst="rect">
            <a:avLst/>
          </a:prstGeom>
        </p:spPr>
      </p:pic>
    </p:spTree>
    <p:extLst>
      <p:ext uri="{BB962C8B-B14F-4D97-AF65-F5344CB8AC3E}">
        <p14:creationId xmlns:p14="http://schemas.microsoft.com/office/powerpoint/2010/main" val="33578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2677656"/>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添加约束文件，有两种方法可以添加约束文件，一是可利用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IO planning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功能，二是可以直接新建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XDC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的约束文件，手动输入约束命令</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方法一：利用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IO planning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4.22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Synthesis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 Synthesis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，先对工程进行综合。综合完成之后，选择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Open Synthesized Design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，打开综合结果。</a:t>
            </a:r>
          </a:p>
          <a:p>
            <a:pPr fontAlgn="auto">
              <a:lnSpc>
                <a:spcPct val="150000"/>
              </a:lnSpc>
              <a:spcBef>
                <a:spcPts val="0"/>
              </a:spcBef>
              <a:spcAft>
                <a:spcPts val="0"/>
              </a:spcAft>
              <a:defRPr/>
            </a:pP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33397" y="6411868"/>
            <a:ext cx="2140654"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4.22 </a:t>
            </a:r>
            <a:r>
              <a:rPr lang="zh-CN" altLang="en-US" sz="1600" b="1" dirty="0" smtClean="0">
                <a:latin typeface="+mj-ea"/>
                <a:ea typeface="+mj-ea"/>
                <a:cs typeface="Courier New" panose="02070309020205020404" pitchFamily="49" charset="0"/>
              </a:rPr>
              <a:t>综合</a:t>
            </a:r>
            <a:r>
              <a:rPr lang="zh-CN" altLang="en-US" sz="1600" b="1" dirty="0">
                <a:latin typeface="+mj-ea"/>
                <a:ea typeface="+mj-ea"/>
                <a:cs typeface="Courier New" panose="02070309020205020404" pitchFamily="49" charset="0"/>
              </a:rPr>
              <a:t>完成弹窗</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3017837" y="3734212"/>
            <a:ext cx="2771775" cy="2638425"/>
          </a:xfrm>
          <a:prstGeom prst="rect">
            <a:avLst/>
          </a:prstGeom>
          <a:ln>
            <a:solidFill>
              <a:schemeClr val="accent1"/>
            </a:solidFill>
          </a:ln>
        </p:spPr>
      </p:pic>
    </p:spTree>
    <p:extLst>
      <p:ext uri="{BB962C8B-B14F-4D97-AF65-F5344CB8AC3E}">
        <p14:creationId xmlns:p14="http://schemas.microsoft.com/office/powerpoint/2010/main" val="35331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）得到如图</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4.23</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所示界面，若未显示下图界面在图示位置的 </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layout </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中选择 </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IO planning</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项。</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40943" y="6058077"/>
            <a:ext cx="2871607" cy="338554"/>
          </a:xfrm>
          <a:prstGeom prst="rect">
            <a:avLst/>
          </a:prstGeom>
        </p:spPr>
        <p:txBody>
          <a:bodyPr wrap="square">
            <a:spAutoFit/>
          </a:bodyPr>
          <a:lstStyle/>
          <a:p>
            <a:r>
              <a:rPr lang="zh-CN" altLang="en-US" sz="1600" b="1" dirty="0" smtClean="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4.23 IO planning</a:t>
            </a:r>
            <a:r>
              <a:rPr lang="zh-CN" altLang="en-US" sz="1600" b="1" dirty="0" smtClean="0">
                <a:latin typeface="+mj-ea"/>
                <a:ea typeface="+mj-ea"/>
                <a:cs typeface="Courier New" panose="02070309020205020404" pitchFamily="49" charset="0"/>
              </a:rPr>
              <a:t>项选择</a:t>
            </a:r>
            <a:endParaRPr lang="zh-CN" altLang="en-US" sz="1600" b="1" dirty="0">
              <a:latin typeface="+mj-ea"/>
              <a:ea typeface="+mj-ea"/>
            </a:endParaRP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1956750" y="2564253"/>
            <a:ext cx="5039995" cy="3478530"/>
          </a:xfrm>
          <a:prstGeom prst="rect">
            <a:avLst/>
          </a:prstGeom>
          <a:ln>
            <a:solidFill>
              <a:schemeClr val="accent1"/>
            </a:solidFill>
          </a:ln>
        </p:spPr>
      </p:pic>
    </p:spTree>
    <p:extLst>
      <p:ext uri="{BB962C8B-B14F-4D97-AF65-F5344CB8AC3E}">
        <p14:creationId xmlns:p14="http://schemas.microsoft.com/office/powerpoint/2010/main" val="88989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4.24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所示界面右下方的选项卡中切换到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I/O ports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一栏，并在对应的信号后，输入对应的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管脚标号（或将信号拖拽到右上方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Package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图中对应的管脚上），并指定</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I/O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std</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。具体的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约束管脚和</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IO</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电平标准，可参考对应板卡的用户手册或原理图）。</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545373" y="5946643"/>
            <a:ext cx="186274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4.24 I/O </a:t>
            </a:r>
            <a:r>
              <a:rPr lang="en-US" altLang="zh-CN" sz="1600" b="1" dirty="0">
                <a:latin typeface="+mj-ea"/>
                <a:ea typeface="+mj-ea"/>
                <a:cs typeface="Courier New" panose="02070309020205020404" pitchFamily="49" charset="0"/>
              </a:rPr>
              <a:t>ports</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454520" y="3518773"/>
            <a:ext cx="6044456" cy="2212014"/>
          </a:xfrm>
          <a:prstGeom prst="rect">
            <a:avLst/>
          </a:prstGeom>
          <a:ln>
            <a:solidFill>
              <a:schemeClr val="accent1"/>
            </a:solidFill>
          </a:ln>
        </p:spPr>
      </p:pic>
    </p:spTree>
    <p:extLst>
      <p:ext uri="{BB962C8B-B14F-4D97-AF65-F5344CB8AC3E}">
        <p14:creationId xmlns:p14="http://schemas.microsoft.com/office/powerpoint/2010/main" val="258660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）完成之后，点击图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4.25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所示界面左上方工具栏中的保存按钮，工程提示新建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XDC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文件或选择工程中已有的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XDC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文件。在这里，我们要</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a new file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，输入</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File name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完成约束过程。</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23869" y="5946643"/>
            <a:ext cx="230575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4.25 </a:t>
            </a:r>
            <a:r>
              <a:rPr lang="zh-CN" altLang="en-US" sz="1600" b="1" dirty="0" smtClean="0">
                <a:latin typeface="+mj-ea"/>
                <a:ea typeface="+mj-ea"/>
                <a:cs typeface="Courier New" panose="02070309020205020404" pitchFamily="49" charset="0"/>
              </a:rPr>
              <a:t>保存</a:t>
            </a:r>
            <a:r>
              <a:rPr lang="zh-CN" altLang="en-US" sz="1600" b="1" dirty="0">
                <a:latin typeface="+mj-ea"/>
                <a:ea typeface="+mj-ea"/>
                <a:cs typeface="Courier New" panose="02070309020205020404" pitchFamily="49" charset="0"/>
              </a:rPr>
              <a:t>约束窗口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0" y="3028509"/>
            <a:ext cx="5039995" cy="2823210"/>
          </a:xfrm>
          <a:prstGeom prst="rect">
            <a:avLst/>
          </a:prstGeom>
          <a:ln>
            <a:solidFill>
              <a:schemeClr val="accent1"/>
            </a:solidFill>
          </a:ln>
        </p:spPr>
      </p:pic>
    </p:spTree>
    <p:extLst>
      <p:ext uri="{BB962C8B-B14F-4D97-AF65-F5344CB8AC3E}">
        <p14:creationId xmlns:p14="http://schemas.microsoft.com/office/powerpoint/2010/main" val="295691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4.26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下得</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Constraints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中会看到新建的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XDC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文件。</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101619" y="5946643"/>
            <a:ext cx="275025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4.26 XDC</a:t>
            </a:r>
            <a:r>
              <a:rPr lang="zh-CN" altLang="en-US" sz="1600" b="1" dirty="0">
                <a:latin typeface="+mj-ea"/>
                <a:ea typeface="+mj-ea"/>
                <a:cs typeface="Courier New" panose="02070309020205020404" pitchFamily="49" charset="0"/>
              </a:rPr>
              <a:t>文件查看窗口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0" y="2330318"/>
            <a:ext cx="5039995" cy="3616325"/>
          </a:xfrm>
          <a:prstGeom prst="rect">
            <a:avLst/>
          </a:prstGeom>
          <a:ln>
            <a:solidFill>
              <a:schemeClr val="accent1"/>
            </a:solidFill>
          </a:ln>
        </p:spPr>
      </p:pic>
    </p:spTree>
    <p:extLst>
      <p:ext uri="{BB962C8B-B14F-4D97-AF65-F5344CB8AC3E}">
        <p14:creationId xmlns:p14="http://schemas.microsoft.com/office/powerpoint/2010/main" val="396141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b.</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方法二：手动输入约束命令</a:t>
            </a:r>
          </a:p>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4.27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Sources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，选择第一项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or Create Constraints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一项，点击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949220" y="6255270"/>
            <a:ext cx="305505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4.27 </a:t>
            </a:r>
            <a:r>
              <a:rPr lang="zh-CN" altLang="en-US" sz="1600" b="1" dirty="0" smtClean="0">
                <a:latin typeface="+mj-ea"/>
                <a:ea typeface="+mj-ea"/>
                <a:cs typeface="Courier New" panose="02070309020205020404" pitchFamily="49" charset="0"/>
              </a:rPr>
              <a:t>创建</a:t>
            </a:r>
            <a:r>
              <a:rPr lang="en-US" altLang="zh-CN" sz="1600" b="1" dirty="0">
                <a:latin typeface="+mj-ea"/>
                <a:ea typeface="+mj-ea"/>
                <a:cs typeface="Courier New" panose="02070309020205020404" pitchFamily="49" charset="0"/>
              </a:rPr>
              <a:t>XDC</a:t>
            </a:r>
            <a:r>
              <a:rPr lang="zh-CN" altLang="en-US" sz="1600" b="1" dirty="0">
                <a:latin typeface="+mj-ea"/>
                <a:ea typeface="+mj-ea"/>
                <a:cs typeface="Courier New" panose="02070309020205020404" pitchFamily="49" charset="0"/>
              </a:rPr>
              <a:t>文件选择窗口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1" y="2933585"/>
            <a:ext cx="5039995" cy="3321685"/>
          </a:xfrm>
          <a:prstGeom prst="rect">
            <a:avLst/>
          </a:prstGeom>
          <a:ln>
            <a:solidFill>
              <a:schemeClr val="accent1"/>
            </a:solidFill>
          </a:ln>
        </p:spPr>
      </p:pic>
    </p:spTree>
    <p:extLst>
      <p:ext uri="{BB962C8B-B14F-4D97-AF65-F5344CB8AC3E}">
        <p14:creationId xmlns:p14="http://schemas.microsoft.com/office/powerpoint/2010/main" val="271657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endParaRPr/>
          </a:p>
        </p:txBody>
      </p:sp>
      <p:sp>
        <p:nvSpPr>
          <p:cNvPr id="4" name="文本框 3"/>
          <p:cNvSpPr txBox="1"/>
          <p:nvPr/>
        </p:nvSpPr>
        <p:spPr>
          <a:xfrm>
            <a:off x="2032000" y="4510405"/>
            <a:ext cx="5080000" cy="414020"/>
          </a:xfrm>
          <a:prstGeom prst="rect">
            <a:avLst/>
          </a:prstGeom>
          <a:noFill/>
          <a:ln w="9525">
            <a:noFill/>
          </a:ln>
        </p:spPr>
        <p:txBody>
          <a:bodyPr>
            <a:spAutoFit/>
          </a:bodyPr>
          <a:lstStyle/>
          <a:p>
            <a:pPr marL="0" indent="266700"/>
            <a:endParaRPr lang="en-US" altLang="zh-CN" sz="1050" b="0">
              <a:latin typeface="Calibri" panose="020F0502020204030204" charset="0"/>
              <a:cs typeface="Calibri" panose="020F0502020204030204" charset="0"/>
            </a:endParaRPr>
          </a:p>
          <a:p>
            <a:pPr marL="0" indent="266700"/>
            <a:r>
              <a:rPr lang="en-US" altLang="zh-CN" sz="1050" b="0">
                <a:latin typeface="Calibri" panose="020F0502020204030204" charset="0"/>
                <a:cs typeface="Calibri" panose="020F0502020204030204" charset="0"/>
              </a:rPr>
              <a:t> </a:t>
            </a:r>
            <a:endParaRPr lang="zh-CN" altLang="en-US"/>
          </a:p>
        </p:txBody>
      </p:sp>
      <p:sp>
        <p:nvSpPr>
          <p:cNvPr id="2" name="文本框 1"/>
          <p:cNvSpPr txBox="1"/>
          <p:nvPr/>
        </p:nvSpPr>
        <p:spPr>
          <a:xfrm>
            <a:off x="1863725" y="5799404"/>
            <a:ext cx="5080000" cy="398780"/>
          </a:xfrm>
          <a:prstGeom prst="rect">
            <a:avLst/>
          </a:prstGeom>
          <a:noFill/>
          <a:ln w="9525">
            <a:noFill/>
          </a:ln>
        </p:spPr>
        <p:txBody>
          <a:bodyPr>
            <a:spAutoFit/>
          </a:bodyPr>
          <a:lstStyle/>
          <a:p>
            <a:pPr marL="0" indent="266700" algn="ctr"/>
            <a:r>
              <a:rPr lang="zh-CN" altLang="en-US" sz="2000" b="1" dirty="0">
                <a:solidFill>
                  <a:schemeClr val="tx1">
                    <a:lumMod val="75000"/>
                    <a:lumOff val="25000"/>
                  </a:schemeClr>
                </a:solidFill>
                <a:latin typeface="+mj-ea"/>
                <a:ea typeface="+mj-ea"/>
              </a:rPr>
              <a:t>图</a:t>
            </a:r>
            <a:r>
              <a:rPr lang="en-US" altLang="zh-CN" sz="2000" b="1" dirty="0">
                <a:solidFill>
                  <a:schemeClr val="tx1">
                    <a:lumMod val="75000"/>
                    <a:lumOff val="25000"/>
                  </a:schemeClr>
                </a:solidFill>
                <a:latin typeface="+mj-ea"/>
                <a:ea typeface="+mj-ea"/>
              </a:rPr>
              <a:t>4.1Nexys 4 DDR</a:t>
            </a:r>
            <a:r>
              <a:rPr lang="zh-CN" altLang="en-US" sz="2000" b="1" dirty="0">
                <a:solidFill>
                  <a:schemeClr val="tx1">
                    <a:lumMod val="75000"/>
                    <a:lumOff val="25000"/>
                  </a:schemeClr>
                </a:solidFill>
                <a:latin typeface="+mj-ea"/>
                <a:ea typeface="+mj-ea"/>
              </a:rPr>
              <a:t>开发板</a:t>
            </a:r>
            <a:endParaRPr sz="2000" b="1" dirty="0">
              <a:solidFill>
                <a:schemeClr val="tx1">
                  <a:lumMod val="75000"/>
                  <a:lumOff val="25000"/>
                </a:schemeClr>
              </a:solidFill>
              <a:latin typeface="+mj-ea"/>
              <a:ea typeface="+mj-ea"/>
            </a:endParaRPr>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1643174" y="1426003"/>
            <a:ext cx="5857651" cy="4373401"/>
          </a:xfrm>
          <a:prstGeom prst="rect">
            <a:avLst/>
          </a:prstGeom>
          <a:ln>
            <a:solidFill>
              <a:schemeClr val="accent1"/>
            </a:solidFill>
          </a:ln>
        </p:spPr>
      </p:pic>
    </p:spTree>
    <p:extLst>
      <p:ext uri="{BB962C8B-B14F-4D97-AF65-F5344CB8AC3E}">
        <p14:creationId xmlns:p14="http://schemas.microsoft.com/office/powerpoint/2010/main" val="89294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4.28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File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，新建一个</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XDC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文件，输入</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XDC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文件名，点击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Finish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115907" y="5946643"/>
            <a:ext cx="272167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4.28 XDC</a:t>
            </a:r>
            <a:r>
              <a:rPr lang="zh-CN" altLang="en-US" sz="1600" b="1" dirty="0">
                <a:latin typeface="+mj-ea"/>
                <a:ea typeface="+mj-ea"/>
                <a:cs typeface="Courier New" panose="02070309020205020404" pitchFamily="49" charset="0"/>
              </a:rPr>
              <a:t>文件创建窗口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0" y="2668138"/>
            <a:ext cx="5039995" cy="3278505"/>
          </a:xfrm>
          <a:prstGeom prst="rect">
            <a:avLst/>
          </a:prstGeom>
          <a:ln>
            <a:solidFill>
              <a:schemeClr val="accent1"/>
            </a:solidFill>
          </a:ln>
        </p:spPr>
      </p:pic>
    </p:spTree>
    <p:extLst>
      <p:ext uri="{BB962C8B-B14F-4D97-AF65-F5344CB8AC3E}">
        <p14:creationId xmlns:p14="http://schemas.microsoft.com/office/powerpoint/2010/main" val="74151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4.29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所示界面中，双击打开新建好的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XDC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文件，并按照程序</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所示规则，输入相应的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管脚约束信息和电平标准。</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1069321" y="5448637"/>
            <a:ext cx="175263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4.29 XDC</a:t>
            </a:r>
            <a:r>
              <a:rPr lang="zh-CN" altLang="en-US" sz="1600" b="1" dirty="0">
                <a:latin typeface="+mj-ea"/>
                <a:ea typeface="+mj-ea"/>
                <a:cs typeface="Courier New" panose="02070309020205020404" pitchFamily="49" charset="0"/>
              </a:rPr>
              <a:t>文件</a:t>
            </a:r>
            <a:endParaRPr lang="zh-CN" altLang="en-US" sz="1600" b="1" dirty="0">
              <a:latin typeface="+mj-ea"/>
              <a:ea typeface="+mj-ea"/>
            </a:endParaRPr>
          </a:p>
        </p:txBody>
      </p:sp>
      <p:pic>
        <p:nvPicPr>
          <p:cNvPr id="8" name="图片 7" descr="xdc_2_2"/>
          <p:cNvPicPr/>
          <p:nvPr/>
        </p:nvPicPr>
        <p:blipFill>
          <a:blip r:embed="rId3">
            <a:extLst>
              <a:ext uri="{28A0092B-C50C-407E-A947-70E740481C1C}">
                <a14:useLocalDpi xmlns:a14="http://schemas.microsoft.com/office/drawing/2010/main" val="0"/>
              </a:ext>
            </a:extLst>
          </a:blip>
          <a:srcRect/>
          <a:stretch>
            <a:fillRect/>
          </a:stretch>
        </p:blipFill>
        <p:spPr bwMode="auto">
          <a:xfrm>
            <a:off x="361949" y="3039773"/>
            <a:ext cx="3167380" cy="2059940"/>
          </a:xfrm>
          <a:prstGeom prst="rect">
            <a:avLst/>
          </a:prstGeom>
          <a:noFill/>
          <a:ln>
            <a:solidFill>
              <a:schemeClr val="accent1"/>
            </a:solidFill>
          </a:ln>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6494" y="2945636"/>
            <a:ext cx="5172797" cy="2248214"/>
          </a:xfrm>
          <a:prstGeom prst="rect">
            <a:avLst/>
          </a:prstGeom>
        </p:spPr>
      </p:pic>
      <p:sp>
        <p:nvSpPr>
          <p:cNvPr id="5" name="矩形 4"/>
          <p:cNvSpPr/>
          <p:nvPr/>
        </p:nvSpPr>
        <p:spPr>
          <a:xfrm>
            <a:off x="4006891" y="5448637"/>
            <a:ext cx="4689433" cy="338554"/>
          </a:xfrm>
          <a:prstGeom prst="rect">
            <a:avLst/>
          </a:prstGeom>
        </p:spPr>
        <p:txBody>
          <a:bodyPr wrap="square">
            <a:spAutoFit/>
          </a:bodyPr>
          <a:lstStyle/>
          <a:p>
            <a:r>
              <a:rPr lang="zh-CN" altLang="zh-CN" sz="1600" b="1" dirty="0">
                <a:latin typeface="+mj-ea"/>
                <a:ea typeface="+mj-ea"/>
                <a:cs typeface="Courier New" panose="02070309020205020404" pitchFamily="49" charset="0"/>
              </a:rPr>
              <a:t>程序</a:t>
            </a:r>
            <a:r>
              <a:rPr lang="en-US" altLang="zh-CN" sz="1600" b="1" dirty="0" smtClean="0">
                <a:latin typeface="+mj-ea"/>
                <a:ea typeface="+mj-ea"/>
              </a:rPr>
              <a:t>4.2 </a:t>
            </a:r>
            <a:r>
              <a:rPr lang="zh-CN" altLang="zh-CN" sz="1600" b="1" dirty="0" smtClean="0">
                <a:latin typeface="+mj-ea"/>
                <a:ea typeface="+mj-ea"/>
                <a:cs typeface="Courier New" panose="02070309020205020404" pitchFamily="49" charset="0"/>
              </a:rPr>
              <a:t>点</a:t>
            </a:r>
            <a:r>
              <a:rPr lang="zh-CN" altLang="zh-CN" sz="1600" b="1" dirty="0">
                <a:latin typeface="+mj-ea"/>
                <a:ea typeface="+mj-ea"/>
                <a:cs typeface="Courier New" panose="02070309020205020404" pitchFamily="49" charset="0"/>
              </a:rPr>
              <a:t>亮</a:t>
            </a:r>
            <a:r>
              <a:rPr lang="en-US" altLang="zh-CN" sz="1600" b="1" dirty="0">
                <a:latin typeface="+mj-ea"/>
                <a:ea typeface="+mj-ea"/>
              </a:rPr>
              <a:t>LED</a:t>
            </a:r>
            <a:r>
              <a:rPr lang="zh-CN" altLang="zh-CN" sz="1600" b="1" dirty="0">
                <a:latin typeface="+mj-ea"/>
                <a:ea typeface="+mj-ea"/>
                <a:cs typeface="Courier New" panose="02070309020205020404" pitchFamily="49" charset="0"/>
              </a:rPr>
              <a:t>灯实验管脚约束信息和电平标准</a:t>
            </a:r>
            <a:endParaRPr lang="zh-CN" altLang="en-US" sz="1600" b="1" dirty="0">
              <a:latin typeface="+mj-ea"/>
              <a:ea typeface="+mj-ea"/>
            </a:endParaRPr>
          </a:p>
        </p:txBody>
      </p:sp>
    </p:spTree>
    <p:extLst>
      <p:ext uri="{BB962C8B-B14F-4D97-AF65-F5344CB8AC3E}">
        <p14:creationId xmlns:p14="http://schemas.microsoft.com/office/powerpoint/2010/main" val="316362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创建激励测试文件，在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中右击选择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Source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Source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界面中选择第三项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or Create Simulation Source,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r>
              <a:rPr lang="en-US" altLang="zh-CN" b="1" dirty="0"/>
              <a:t>4.2.3 </a:t>
            </a:r>
            <a:r>
              <a:rPr lang="zh-CN" altLang="en-US" b="1" dirty="0"/>
              <a:t>功能仿真</a:t>
            </a:r>
          </a:p>
        </p:txBody>
      </p:sp>
      <p:sp>
        <p:nvSpPr>
          <p:cNvPr id="2" name="矩形 1"/>
          <p:cNvSpPr/>
          <p:nvPr/>
        </p:nvSpPr>
        <p:spPr>
          <a:xfrm>
            <a:off x="2711271" y="6302895"/>
            <a:ext cx="338490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4.30 </a:t>
            </a:r>
            <a:r>
              <a:rPr lang="zh-CN" altLang="en-US" sz="1600" b="1" dirty="0" smtClean="0">
                <a:latin typeface="+mj-ea"/>
                <a:ea typeface="+mj-ea"/>
                <a:cs typeface="Courier New" panose="02070309020205020404" pitchFamily="49" charset="0"/>
              </a:rPr>
              <a:t>创建</a:t>
            </a:r>
            <a:r>
              <a:rPr lang="zh-CN" altLang="en-US" sz="1600" b="1" dirty="0">
                <a:latin typeface="+mj-ea"/>
                <a:ea typeface="+mj-ea"/>
                <a:cs typeface="Courier New" panose="02070309020205020404" pitchFamily="49" charset="0"/>
              </a:rPr>
              <a:t>激励测试文件选择窗口</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883725" y="3036898"/>
            <a:ext cx="5039995" cy="3183890"/>
          </a:xfrm>
          <a:prstGeom prst="rect">
            <a:avLst/>
          </a:prstGeom>
          <a:ln>
            <a:solidFill>
              <a:schemeClr val="accent1"/>
            </a:solidFill>
          </a:ln>
        </p:spPr>
      </p:pic>
    </p:spTree>
    <p:extLst>
      <p:ext uri="{BB962C8B-B14F-4D97-AF65-F5344CB8AC3E}">
        <p14:creationId xmlns:p14="http://schemas.microsoft.com/office/powerpoint/2010/main" val="109529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File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创建一个仿真激励文件。</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949220" y="6255270"/>
            <a:ext cx="305505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4.31 </a:t>
            </a:r>
            <a:r>
              <a:rPr lang="zh-CN" altLang="en-US" sz="1600" b="1" dirty="0" smtClean="0">
                <a:latin typeface="+mj-ea"/>
                <a:ea typeface="+mj-ea"/>
                <a:cs typeface="Courier New" panose="02070309020205020404" pitchFamily="49" charset="0"/>
              </a:rPr>
              <a:t>激励</a:t>
            </a:r>
            <a:r>
              <a:rPr lang="zh-CN" altLang="en-US" sz="1600" b="1" dirty="0">
                <a:latin typeface="+mj-ea"/>
                <a:ea typeface="+mj-ea"/>
                <a:cs typeface="Courier New" panose="02070309020205020404" pitchFamily="49" charset="0"/>
              </a:rPr>
              <a:t>测试文件创建窗口</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0" y="2631880"/>
            <a:ext cx="5039995" cy="3186430"/>
          </a:xfrm>
          <a:prstGeom prst="rect">
            <a:avLst/>
          </a:prstGeom>
          <a:ln>
            <a:solidFill>
              <a:schemeClr val="accent1"/>
            </a:solidFill>
          </a:ln>
        </p:spPr>
      </p:pic>
    </p:spTree>
    <p:extLst>
      <p:ext uri="{BB962C8B-B14F-4D97-AF65-F5344CB8AC3E}">
        <p14:creationId xmlns:p14="http://schemas.microsoft.com/office/powerpoint/2010/main" val="197003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所示，输入激励文件名称，点击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784295" y="5531370"/>
            <a:ext cx="338490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4.32 </a:t>
            </a:r>
            <a:r>
              <a:rPr lang="zh-CN" altLang="en-US" sz="1600" b="1" dirty="0" smtClean="0">
                <a:latin typeface="+mj-ea"/>
                <a:ea typeface="+mj-ea"/>
                <a:cs typeface="Courier New" panose="02070309020205020404" pitchFamily="49" charset="0"/>
              </a:rPr>
              <a:t>激励</a:t>
            </a:r>
            <a:r>
              <a:rPr lang="zh-CN" altLang="en-US" sz="1600" b="1" dirty="0">
                <a:latin typeface="+mj-ea"/>
                <a:ea typeface="+mj-ea"/>
                <a:cs typeface="Courier New" panose="02070309020205020404" pitchFamily="49" charset="0"/>
              </a:rPr>
              <a:t>测试文件创建确认窗口</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981323" y="3253545"/>
            <a:ext cx="2990850" cy="1943100"/>
          </a:xfrm>
          <a:prstGeom prst="rect">
            <a:avLst/>
          </a:prstGeom>
          <a:ln>
            <a:solidFill>
              <a:schemeClr val="accent1"/>
            </a:solidFill>
          </a:ln>
        </p:spPr>
      </p:pic>
    </p:spTree>
    <p:extLst>
      <p:ext uri="{BB962C8B-B14F-4D97-AF65-F5344CB8AC3E}">
        <p14:creationId xmlns:p14="http://schemas.microsoft.com/office/powerpoint/2010/main" val="64143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所示，确认添加完成之后点击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Finish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，因为是激励文件不需要对外端口，所以直接</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Port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部分直接空着，点击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74844" y="6227354"/>
            <a:ext cx="220380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4.33 </a:t>
            </a:r>
            <a:r>
              <a:rPr lang="zh-CN" altLang="en-US" sz="1600" b="1" dirty="0" smtClean="0">
                <a:latin typeface="+mj-ea"/>
                <a:ea typeface="+mj-ea"/>
                <a:cs typeface="Courier New" panose="02070309020205020404" pitchFamily="49" charset="0"/>
              </a:rPr>
              <a:t>模块</a:t>
            </a:r>
            <a:r>
              <a:rPr lang="zh-CN" altLang="en-US" sz="1600" b="1" dirty="0">
                <a:latin typeface="+mj-ea"/>
                <a:ea typeface="+mj-ea"/>
                <a:cs typeface="Courier New" panose="02070309020205020404" pitchFamily="49" charset="0"/>
              </a:rPr>
              <a:t>定义窗口</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0" y="2564253"/>
            <a:ext cx="5039995" cy="3631565"/>
          </a:xfrm>
          <a:prstGeom prst="rect">
            <a:avLst/>
          </a:prstGeom>
          <a:ln>
            <a:solidFill>
              <a:schemeClr val="accent1"/>
            </a:solidFill>
          </a:ln>
        </p:spPr>
      </p:pic>
    </p:spTree>
    <p:extLst>
      <p:ext uri="{BB962C8B-B14F-4D97-AF65-F5344CB8AC3E}">
        <p14:creationId xmlns:p14="http://schemas.microsoft.com/office/powerpoint/2010/main" val="72068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下双击打开空白的激励测试文件，完成对将要仿真的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module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的实例化和激励代码的编写，本实验代码如程序</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698570" y="5988570"/>
            <a:ext cx="355635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程序</a:t>
            </a:r>
            <a:r>
              <a:rPr lang="en-US" altLang="zh-CN" sz="1600" b="1" dirty="0" smtClean="0">
                <a:latin typeface="+mj-ea"/>
                <a:ea typeface="+mj-ea"/>
                <a:cs typeface="Courier New" panose="02070309020205020404" pitchFamily="49" charset="0"/>
              </a:rPr>
              <a:t>4.3 </a:t>
            </a:r>
            <a:r>
              <a:rPr lang="zh-CN" altLang="en-US" sz="1600" b="1" dirty="0" smtClean="0">
                <a:latin typeface="+mj-ea"/>
                <a:ea typeface="+mj-ea"/>
                <a:cs typeface="Courier New" panose="02070309020205020404" pitchFamily="49" charset="0"/>
              </a:rPr>
              <a:t>点</a:t>
            </a:r>
            <a:r>
              <a:rPr lang="zh-CN" altLang="en-US" sz="1600" b="1" dirty="0">
                <a:latin typeface="+mj-ea"/>
                <a:ea typeface="+mj-ea"/>
                <a:cs typeface="Courier New" panose="02070309020205020404" pitchFamily="49" charset="0"/>
              </a:rPr>
              <a:t>亮</a:t>
            </a:r>
            <a:r>
              <a:rPr lang="en-US" altLang="zh-CN" sz="1600" b="1" dirty="0">
                <a:latin typeface="+mj-ea"/>
                <a:ea typeface="+mj-ea"/>
                <a:cs typeface="Courier New" panose="02070309020205020404" pitchFamily="49" charset="0"/>
              </a:rPr>
              <a:t>LED</a:t>
            </a:r>
            <a:r>
              <a:rPr lang="zh-CN" altLang="en-US" sz="1600" b="1" dirty="0">
                <a:latin typeface="+mj-ea"/>
                <a:ea typeface="+mj-ea"/>
                <a:cs typeface="Courier New" panose="02070309020205020404" pitchFamily="49" charset="0"/>
              </a:rPr>
              <a:t>灯</a:t>
            </a:r>
            <a:r>
              <a:rPr lang="en-US" altLang="zh-CN" sz="1600" b="1" dirty="0" err="1">
                <a:latin typeface="+mj-ea"/>
                <a:ea typeface="+mj-ea"/>
                <a:cs typeface="Courier New" panose="02070309020205020404" pitchFamily="49" charset="0"/>
              </a:rPr>
              <a:t>TestBench</a:t>
            </a:r>
            <a:r>
              <a:rPr lang="zh-CN" altLang="en-US" sz="1600" b="1" dirty="0">
                <a:latin typeface="+mj-ea"/>
                <a:ea typeface="+mj-ea"/>
                <a:cs typeface="Courier New" panose="02070309020205020404" pitchFamily="49" charset="0"/>
              </a:rPr>
              <a:t>代码</a:t>
            </a:r>
            <a:endParaRPr lang="zh-CN" altLang="en-US" sz="1600" b="1" dirty="0">
              <a:latin typeface="+mj-ea"/>
              <a:ea typeface="+mj-ea"/>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2907531"/>
            <a:ext cx="2810267" cy="182905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748" y="2952365"/>
            <a:ext cx="3286584" cy="2915057"/>
          </a:xfrm>
          <a:prstGeom prst="rect">
            <a:avLst/>
          </a:prstGeom>
        </p:spPr>
      </p:pic>
    </p:spTree>
    <p:extLst>
      <p:ext uri="{BB962C8B-B14F-4D97-AF65-F5344CB8AC3E}">
        <p14:creationId xmlns:p14="http://schemas.microsoft.com/office/powerpoint/2010/main" val="251704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200329"/>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进行仿真，在图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流程处理主界面</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Simulation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 Simulation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选项，并选择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 Behavioral Simulation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一项，进入仿真界面，仿真界面如图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646309" y="6244948"/>
            <a:ext cx="171626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4.34 </a:t>
            </a:r>
            <a:r>
              <a:rPr lang="zh-CN" altLang="en-US" sz="1600" b="1" dirty="0" smtClean="0">
                <a:latin typeface="+mj-ea"/>
                <a:ea typeface="+mj-ea"/>
                <a:cs typeface="Courier New" panose="02070309020205020404" pitchFamily="49" charset="0"/>
              </a:rPr>
              <a:t>仿真</a:t>
            </a:r>
            <a:r>
              <a:rPr lang="zh-CN" altLang="en-US" sz="1600" b="1" dirty="0">
                <a:latin typeface="+mj-ea"/>
                <a:ea typeface="+mj-ea"/>
                <a:cs typeface="Courier New" panose="02070309020205020404" pitchFamily="49" charset="0"/>
              </a:rPr>
              <a:t>界面</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883727" y="2977059"/>
            <a:ext cx="5039995" cy="3269615"/>
          </a:xfrm>
          <a:prstGeom prst="rect">
            <a:avLst/>
          </a:prstGeom>
          <a:ln>
            <a:solidFill>
              <a:schemeClr val="accent1"/>
            </a:solidFill>
          </a:ln>
        </p:spPr>
      </p:pic>
    </p:spTree>
    <p:extLst>
      <p:ext uri="{BB962C8B-B14F-4D97-AF65-F5344CB8AC3E}">
        <p14:creationId xmlns:p14="http://schemas.microsoft.com/office/powerpoint/2010/main" val="40804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200329"/>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在仿真界面可通过图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Scopes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一栏中的目录结构定位到设计者想要查看的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module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内部寄存器，在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Objects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栏中对应的信号名称上右击选择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To Wave Window</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，将信号加入波形图中，如图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87535" y="6255269"/>
            <a:ext cx="2232380"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4.35 </a:t>
            </a:r>
            <a:r>
              <a:rPr lang="zh-CN" altLang="en-US" sz="1600" b="1" dirty="0" smtClean="0">
                <a:latin typeface="+mj-ea"/>
                <a:ea typeface="+mj-ea"/>
                <a:cs typeface="Courier New" panose="02070309020205020404" pitchFamily="49" charset="0"/>
              </a:rPr>
              <a:t>添加</a:t>
            </a:r>
            <a:r>
              <a:rPr lang="zh-CN" altLang="en-US" sz="1600" b="1" dirty="0">
                <a:latin typeface="+mj-ea"/>
                <a:ea typeface="+mj-ea"/>
                <a:cs typeface="Courier New" panose="02070309020205020404" pitchFamily="49" charset="0"/>
              </a:rPr>
              <a:t>波形窗口</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070100" y="3044539"/>
            <a:ext cx="4667250" cy="3143250"/>
          </a:xfrm>
          <a:prstGeom prst="rect">
            <a:avLst/>
          </a:prstGeom>
          <a:ln>
            <a:solidFill>
              <a:schemeClr val="accent1"/>
            </a:solidFill>
          </a:ln>
        </p:spPr>
      </p:pic>
    </p:spTree>
    <p:extLst>
      <p:ext uri="{BB962C8B-B14F-4D97-AF65-F5344CB8AC3E}">
        <p14:creationId xmlns:p14="http://schemas.microsoft.com/office/powerpoint/2010/main" val="408483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还可通过图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所示选择工具栏中圈出的选项来进行波形的仿真时间控制。圈出的工具条，分别是复位波形（即清空现有波形）、运行仿真、运行特定时长的仿真、仿真时长设置、仿真时长单位、单步运行、暂停等。</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98647" y="3659497"/>
            <a:ext cx="235620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4.36 </a:t>
            </a:r>
            <a:r>
              <a:rPr lang="zh-CN" altLang="en-US" sz="1600" b="1" dirty="0" smtClean="0">
                <a:latin typeface="+mj-ea"/>
                <a:ea typeface="+mj-ea"/>
                <a:cs typeface="Courier New" panose="02070309020205020404" pitchFamily="49" charset="0"/>
              </a:rPr>
              <a:t>仿真</a:t>
            </a:r>
            <a:r>
              <a:rPr lang="zh-CN" altLang="en-US" sz="1600" b="1" dirty="0">
                <a:latin typeface="+mj-ea"/>
                <a:ea typeface="+mj-ea"/>
                <a:cs typeface="Courier New" panose="02070309020205020404" pitchFamily="49" charset="0"/>
              </a:rPr>
              <a:t>波形工具条</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522749" y="3058383"/>
            <a:ext cx="8068801" cy="476316"/>
          </a:xfrm>
          <a:prstGeom prst="rect">
            <a:avLst/>
          </a:prstGeom>
          <a:ln>
            <a:solidFill>
              <a:schemeClr val="accent1"/>
            </a:solidFill>
          </a:ln>
        </p:spPr>
      </p:pic>
      <p:sp>
        <p:nvSpPr>
          <p:cNvPr id="4" name="矩形 3"/>
          <p:cNvSpPr/>
          <p:nvPr/>
        </p:nvSpPr>
        <p:spPr>
          <a:xfrm>
            <a:off x="853439" y="4362433"/>
            <a:ext cx="7247255" cy="338554"/>
          </a:xfrm>
          <a:prstGeom prst="rect">
            <a:avLst/>
          </a:prstGeom>
        </p:spPr>
        <p:txBody>
          <a:bodyPr wrap="square">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zh-CN" sz="1600" b="1" dirty="0">
                <a:solidFill>
                  <a:schemeClr val="tx1">
                    <a:lumMod val="75000"/>
                    <a:lumOff val="25000"/>
                  </a:schemeClr>
                </a:solidFill>
                <a:latin typeface="微软雅黑" panose="020B0503020204020204" pitchFamily="34" charset="-122"/>
                <a:ea typeface="微软雅黑" panose="020B0503020204020204" pitchFamily="34" charset="-122"/>
              </a:rPr>
              <a:t>核对最终得到的仿真效果图波形与预设的逻辑功能是否一致，完成仿真。</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329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endParaRPr/>
          </a:p>
        </p:txBody>
      </p:sp>
      <p:sp>
        <p:nvSpPr>
          <p:cNvPr id="4" name="文本框 3"/>
          <p:cNvSpPr txBox="1"/>
          <p:nvPr/>
        </p:nvSpPr>
        <p:spPr>
          <a:xfrm>
            <a:off x="2032000" y="4510405"/>
            <a:ext cx="5080000" cy="414020"/>
          </a:xfrm>
          <a:prstGeom prst="rect">
            <a:avLst/>
          </a:prstGeom>
          <a:noFill/>
          <a:ln w="9525">
            <a:noFill/>
          </a:ln>
        </p:spPr>
        <p:txBody>
          <a:bodyPr>
            <a:spAutoFit/>
          </a:bodyPr>
          <a:lstStyle/>
          <a:p>
            <a:pPr marL="0" indent="266700"/>
            <a:endParaRPr lang="en-US" altLang="zh-CN" sz="1050" b="0">
              <a:latin typeface="Calibri" panose="020F0502020204030204" charset="0"/>
              <a:cs typeface="Calibri" panose="020F0502020204030204" charset="0"/>
            </a:endParaRPr>
          </a:p>
          <a:p>
            <a:pPr marL="0" indent="266700"/>
            <a:r>
              <a:rPr lang="en-US" altLang="zh-CN" sz="1050" b="0">
                <a:latin typeface="Calibri" panose="020F0502020204030204" charset="0"/>
                <a:cs typeface="Calibri" panose="020F0502020204030204" charset="0"/>
              </a:rPr>
              <a:t> </a:t>
            </a:r>
            <a:endParaRPr lang="zh-CN" altLang="en-US"/>
          </a:p>
        </p:txBody>
      </p:sp>
      <p:sp>
        <p:nvSpPr>
          <p:cNvPr id="2" name="文本框 1"/>
          <p:cNvSpPr txBox="1"/>
          <p:nvPr/>
        </p:nvSpPr>
        <p:spPr>
          <a:xfrm>
            <a:off x="1863725" y="1482546"/>
            <a:ext cx="5080000" cy="398780"/>
          </a:xfrm>
          <a:prstGeom prst="rect">
            <a:avLst/>
          </a:prstGeom>
          <a:noFill/>
          <a:ln w="9525">
            <a:noFill/>
          </a:ln>
        </p:spPr>
        <p:txBody>
          <a:bodyPr>
            <a:spAutoFit/>
          </a:bodyPr>
          <a:lstStyle/>
          <a:p>
            <a:pPr marL="0" indent="266700" algn="ctr"/>
            <a:r>
              <a:rPr lang="zh-CN" altLang="en-US" sz="2000" b="1" dirty="0">
                <a:solidFill>
                  <a:schemeClr val="tx1">
                    <a:lumMod val="75000"/>
                    <a:lumOff val="25000"/>
                  </a:schemeClr>
                </a:solidFill>
                <a:latin typeface="+mj-ea"/>
                <a:ea typeface="+mj-ea"/>
              </a:rPr>
              <a:t>表</a:t>
            </a:r>
            <a:r>
              <a:rPr lang="en-US" altLang="zh-CN" sz="2000" b="1" dirty="0">
                <a:solidFill>
                  <a:schemeClr val="tx1">
                    <a:lumMod val="75000"/>
                    <a:lumOff val="25000"/>
                  </a:schemeClr>
                </a:solidFill>
                <a:latin typeface="+mj-ea"/>
                <a:ea typeface="+mj-ea"/>
              </a:rPr>
              <a:t>4.1 Nexys 4 DDR</a:t>
            </a:r>
            <a:r>
              <a:rPr lang="zh-CN" altLang="en-US" sz="2000" b="1" dirty="0">
                <a:solidFill>
                  <a:schemeClr val="tx1">
                    <a:lumMod val="75000"/>
                    <a:lumOff val="25000"/>
                  </a:schemeClr>
                </a:solidFill>
                <a:latin typeface="+mj-ea"/>
                <a:ea typeface="+mj-ea"/>
              </a:rPr>
              <a:t>开发板功能说明</a:t>
            </a:r>
            <a:endParaRPr sz="2000" b="1" dirty="0">
              <a:solidFill>
                <a:schemeClr val="tx1">
                  <a:lumMod val="75000"/>
                  <a:lumOff val="25000"/>
                </a:schemeClr>
              </a:solidFill>
              <a:latin typeface="+mj-ea"/>
              <a:ea typeface="+mj-ea"/>
            </a:endParaRPr>
          </a:p>
        </p:txBody>
      </p:sp>
      <p:graphicFrame>
        <p:nvGraphicFramePr>
          <p:cNvPr id="5" name="表格 4"/>
          <p:cNvGraphicFramePr/>
          <p:nvPr>
            <p:extLst>
              <p:ext uri="{D42A27DB-BD31-4B8C-83A1-F6EECF244321}">
                <p14:modId xmlns:p14="http://schemas.microsoft.com/office/powerpoint/2010/main" val="1037648138"/>
              </p:ext>
            </p:extLst>
          </p:nvPr>
        </p:nvGraphicFramePr>
        <p:xfrm>
          <a:off x="687069" y="2020570"/>
          <a:ext cx="7758431" cy="3683690"/>
        </p:xfrm>
        <a:graphic>
          <a:graphicData uri="http://schemas.openxmlformats.org/drawingml/2006/table">
            <a:tbl>
              <a:tblPr firstRow="1" bandRow="1">
                <a:tableStyleId>{5940675A-B579-460E-94D1-54222C63F5DA}</a:tableStyleId>
              </a:tblPr>
              <a:tblGrid>
                <a:gridCol w="864618">
                  <a:extLst>
                    <a:ext uri="{9D8B030D-6E8A-4147-A177-3AD203B41FA5}">
                      <a16:colId xmlns:a16="http://schemas.microsoft.com/office/drawing/2014/main" val="20000"/>
                    </a:ext>
                  </a:extLst>
                </a:gridCol>
                <a:gridCol w="3020313">
                  <a:extLst>
                    <a:ext uri="{9D8B030D-6E8A-4147-A177-3AD203B41FA5}">
                      <a16:colId xmlns:a16="http://schemas.microsoft.com/office/drawing/2014/main" val="20001"/>
                    </a:ext>
                  </a:extLst>
                </a:gridCol>
                <a:gridCol w="860612">
                  <a:extLst>
                    <a:ext uri="{9D8B030D-6E8A-4147-A177-3AD203B41FA5}">
                      <a16:colId xmlns:a16="http://schemas.microsoft.com/office/drawing/2014/main" val="20002"/>
                    </a:ext>
                  </a:extLst>
                </a:gridCol>
                <a:gridCol w="3012888">
                  <a:extLst>
                    <a:ext uri="{9D8B030D-6E8A-4147-A177-3AD203B41FA5}">
                      <a16:colId xmlns:a16="http://schemas.microsoft.com/office/drawing/2014/main" val="3280207297"/>
                    </a:ext>
                  </a:extLst>
                </a:gridCol>
              </a:tblGrid>
              <a:tr h="239019">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Courier New" panose="02070309020205020404" pitchFamily="49" charset="0"/>
                        </a:rPr>
                        <a:t>编号</a:t>
                      </a:r>
                      <a:endPar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Courier New" panose="02070309020205020404" pitchFamily="49" charset="0"/>
                        </a:rPr>
                        <a:t>构件描述</a:t>
                      </a:r>
                      <a:endPar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Courier New" panose="02070309020205020404" pitchFamily="49" charset="0"/>
                        </a:rPr>
                        <a:t>编号</a:t>
                      </a:r>
                      <a:endPar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Courier New" panose="02070309020205020404" pitchFamily="49" charset="0"/>
                        </a:rPr>
                        <a:t>构件描述</a:t>
                      </a:r>
                      <a:endPar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019">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电源选择跳线</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13</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FPGA</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复位按钮</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3085">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UART/JTAG</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共享</a:t>
                      </a: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USB</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接口</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14</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CPU</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复位按钮</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3085">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外部配置条线（</a:t>
                      </a: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SD/USB</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15</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用于</a:t>
                      </a: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XADC</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信号的</a:t>
                      </a: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Pmod</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019">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Pmod</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端口</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16</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程序模式选择</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9019">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5</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麦克风</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17</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音频接口</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019">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6</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电源测试点</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18</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VGA</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接口</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019">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16</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a:t>
                      </a: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LED</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19</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FPGA</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编程完成</a:t>
                      </a: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LED</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019">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8</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16</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×开关</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20</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以太网端口</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9019">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9</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8</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a:t>
                      </a: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7</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段数码管</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21</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USB</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主机端口</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9019">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10</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JTAG</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端口</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22</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PIC24</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编程端口</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9588454"/>
                  </a:ext>
                </a:extLst>
              </a:tr>
              <a:tr h="239019">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11</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5</a:t>
                      </a: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×按键</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23</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电源开关</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0389144"/>
                  </a:ext>
                </a:extLst>
              </a:tr>
              <a:tr h="239019">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12</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zh-CN" sz="1800" kern="100">
                          <a:effectLst/>
                          <a:latin typeface="微软雅黑" panose="020B0503020204020204" pitchFamily="34" charset="-122"/>
                          <a:ea typeface="微软雅黑" panose="020B0503020204020204" pitchFamily="34" charset="-122"/>
                          <a:cs typeface="Courier New" panose="02070309020205020404" pitchFamily="49" charset="0"/>
                        </a:rPr>
                        <a:t>温度传感器</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800" kern="100">
                          <a:effectLst/>
                          <a:latin typeface="微软雅黑" panose="020B0503020204020204" pitchFamily="34" charset="-122"/>
                          <a:ea typeface="微软雅黑" panose="020B0503020204020204" pitchFamily="34" charset="-122"/>
                          <a:cs typeface="Times New Roman" panose="02020603050405020304" pitchFamily="18" charset="0"/>
                        </a:rPr>
                        <a:t>24</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zh-CN" sz="1800" kern="100" dirty="0">
                          <a:effectLst/>
                          <a:latin typeface="微软雅黑" panose="020B0503020204020204" pitchFamily="34" charset="-122"/>
                          <a:ea typeface="微软雅黑" panose="020B0503020204020204" pitchFamily="34" charset="-122"/>
                          <a:cs typeface="Courier New" panose="02070309020205020404" pitchFamily="49" charset="0"/>
                        </a:rPr>
                        <a:t>外接电源</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57338426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993238"/>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查看综合结果</a:t>
            </a:r>
          </a:p>
          <a:p>
            <a:pPr fontAlgn="auto">
              <a:lnSpc>
                <a:spcPct val="150000"/>
              </a:lnSpc>
              <a:spcBef>
                <a:spcPts val="0"/>
              </a:spcBef>
              <a:spcAft>
                <a:spcPts val="0"/>
              </a:spcAft>
              <a:defRPr/>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4.6</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所示的</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流程处理主界面</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窗口下找到</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Synthesis</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选项并展开。在图</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4.38</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所示的展开项中，选择</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Run Synthesis</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选项，对项目执行设计综合，在完成综合后得到图</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4.37</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所示对话框。如果不需要打开综合后的设计进行查看，选择第一项</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Run Implementation</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，直接进入设计实现步骤。如果需要查看综合后的设计，首先选择</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Open Synthesized Design</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选项，单击</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r>
              <a:rPr lang="en-US" altLang="zh-CN" b="1" dirty="0"/>
              <a:t>4.2.4 </a:t>
            </a:r>
            <a:r>
              <a:rPr lang="zh-CN" altLang="en-US" b="1" dirty="0"/>
              <a:t>设计综合</a:t>
            </a:r>
          </a:p>
        </p:txBody>
      </p:sp>
      <p:sp>
        <p:nvSpPr>
          <p:cNvPr id="2" name="矩形 1"/>
          <p:cNvSpPr/>
          <p:nvPr/>
        </p:nvSpPr>
        <p:spPr>
          <a:xfrm>
            <a:off x="3484517" y="6398868"/>
            <a:ext cx="1984465" cy="307777"/>
          </a:xfrm>
          <a:prstGeom prst="rect">
            <a:avLst/>
          </a:prstGeom>
        </p:spPr>
        <p:txBody>
          <a:bodyPr wrap="square">
            <a:spAutoFit/>
          </a:bodyPr>
          <a:lstStyle/>
          <a:p>
            <a:r>
              <a:rPr lang="zh-CN" altLang="en-US" sz="1400" b="1" dirty="0">
                <a:latin typeface="+mj-ea"/>
                <a:ea typeface="+mj-ea"/>
                <a:cs typeface="Courier New" panose="02070309020205020404" pitchFamily="49" charset="0"/>
              </a:rPr>
              <a:t>图</a:t>
            </a:r>
            <a:r>
              <a:rPr lang="en-US" altLang="zh-CN" sz="1400" b="1" dirty="0" smtClean="0">
                <a:latin typeface="+mj-ea"/>
                <a:ea typeface="+mj-ea"/>
                <a:cs typeface="Courier New" panose="02070309020205020404" pitchFamily="49" charset="0"/>
              </a:rPr>
              <a:t>4.37 </a:t>
            </a:r>
            <a:r>
              <a:rPr lang="zh-CN" altLang="en-US" sz="1400" b="1" dirty="0" smtClean="0">
                <a:latin typeface="+mj-ea"/>
                <a:ea typeface="+mj-ea"/>
                <a:cs typeface="Courier New" panose="02070309020205020404" pitchFamily="49" charset="0"/>
              </a:rPr>
              <a:t>综合</a:t>
            </a:r>
            <a:r>
              <a:rPr lang="zh-CN" altLang="en-US" sz="1400" b="1" dirty="0">
                <a:latin typeface="+mj-ea"/>
                <a:ea typeface="+mj-ea"/>
                <a:cs typeface="Courier New" panose="02070309020205020404" pitchFamily="49" charset="0"/>
              </a:rPr>
              <a:t>完成弹窗</a:t>
            </a:r>
            <a:endParaRPr lang="zh-CN" altLang="en-US" sz="14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3022600" y="3769968"/>
            <a:ext cx="2762250" cy="2628900"/>
          </a:xfrm>
          <a:prstGeom prst="rect">
            <a:avLst/>
          </a:prstGeom>
          <a:ln>
            <a:solidFill>
              <a:schemeClr val="accent1"/>
            </a:solidFill>
          </a:ln>
        </p:spPr>
      </p:pic>
    </p:spTree>
    <p:extLst>
      <p:ext uri="{BB962C8B-B14F-4D97-AF65-F5344CB8AC3E}">
        <p14:creationId xmlns:p14="http://schemas.microsoft.com/office/powerpoint/2010/main" val="273917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完成上述过程后，可以展开</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Synthesized Design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选项，如图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25686" y="6227353"/>
            <a:ext cx="2902128"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4.38 Flow </a:t>
            </a:r>
            <a:r>
              <a:rPr lang="en-US" altLang="zh-CN" sz="1600" b="1" dirty="0">
                <a:latin typeface="+mj-ea"/>
                <a:ea typeface="+mj-ea"/>
                <a:cs typeface="Courier New" panose="02070309020205020404" pitchFamily="49" charset="0"/>
              </a:rPr>
              <a:t>Navigator</a:t>
            </a:r>
            <a:r>
              <a:rPr lang="zh-CN" altLang="en-US" sz="1600" b="1" dirty="0">
                <a:latin typeface="+mj-ea"/>
                <a:ea typeface="+mj-ea"/>
                <a:cs typeface="Courier New" panose="02070309020205020404" pitchFamily="49" charset="0"/>
              </a:rPr>
              <a:t>窗口</a:t>
            </a:r>
            <a:endParaRPr lang="zh-CN" altLang="en-US" sz="1600" b="1" dirty="0">
              <a:latin typeface="+mj-ea"/>
              <a:ea typeface="+mj-ea"/>
            </a:endParaRP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3190875" y="2770704"/>
            <a:ext cx="2571750" cy="3419475"/>
          </a:xfrm>
          <a:prstGeom prst="rect">
            <a:avLst/>
          </a:prstGeom>
          <a:ln>
            <a:solidFill>
              <a:schemeClr val="accent1"/>
            </a:solidFill>
          </a:ln>
        </p:spPr>
      </p:pic>
    </p:spTree>
    <p:extLst>
      <p:ext uri="{BB962C8B-B14F-4D97-AF65-F5344CB8AC3E}">
        <p14:creationId xmlns:p14="http://schemas.microsoft.com/office/powerpoint/2010/main" val="383221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3785652"/>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窗口中包含如下功能</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Constraints Wizard</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（约束向导）。</a:t>
            </a:r>
          </a:p>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Edit Timing Constraints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（编辑时序约束）：该选项用于启动时序约束标签。</a:t>
            </a:r>
          </a:p>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Set Up 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（设置调试）：该选项用于启动设计调试向导，然后根据设计要求添加或删除需要观测的网络节点。</a:t>
            </a:r>
          </a:p>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Report Timing Summary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（时序总结报告）：该选项用于生成一个默认的时序报告。</a:t>
            </a:r>
          </a:p>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Report Clock Networks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（时钟网络报告）：该选项用于创建一个时钟网络报告</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Tree>
    <p:extLst>
      <p:ext uri="{BB962C8B-B14F-4D97-AF65-F5344CB8AC3E}">
        <p14:creationId xmlns:p14="http://schemas.microsoft.com/office/powerpoint/2010/main" val="15492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54984"/>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Report Clock Interaction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（时钟相互作用报告）：该选项用于在时钟域之间，验证路径上的约束收敛</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Report RDC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RDC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报告）：该选项用于对整个设计执行设计规则检查。</a:t>
            </a:r>
          </a:p>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Report Noise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（噪声报告）：该选项针对当前的封装和引脚分配，生成同步开关噪声分析报告。</a:t>
            </a:r>
          </a:p>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Report Utilization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（利用率报告）：该选项用于创建一个资源利用率报告。</a:t>
            </a:r>
          </a:p>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Report Power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（报告功耗）：该选项用于生成一个详细的功耗分析报告。</a:t>
            </a:r>
          </a:p>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Schematic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（原理图）：该选项用于打开原理图界面。</a:t>
            </a:r>
          </a:p>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Schematic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打开综合后的原理图如图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p>
        </p:txBody>
      </p:sp>
      <p:sp>
        <p:nvSpPr>
          <p:cNvPr id="7266" name="标题 7265"/>
          <p:cNvSpPr>
            <a:spLocks noGrp="1"/>
          </p:cNvSpPr>
          <p:nvPr>
            <p:ph type="title"/>
          </p:nvPr>
        </p:nvSpPr>
        <p:spPr/>
        <p:txBody>
          <a:bodyPr/>
          <a:lstStyle/>
          <a:p>
            <a:endParaRPr lang="zh-CN" altLang="en-US" b="1" dirty="0"/>
          </a:p>
        </p:txBody>
      </p:sp>
    </p:spTree>
    <p:extLst>
      <p:ext uri="{BB962C8B-B14F-4D97-AF65-F5344CB8AC3E}">
        <p14:creationId xmlns:p14="http://schemas.microsoft.com/office/powerpoint/2010/main" val="114085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200329"/>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Schematic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打开综合后的原理图如图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所示。经过综合后的设计项目，不仅进行了逻辑优化，而且将</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RTL</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级推演的网表文件映射到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器件的原语，生成新的、综合的网表文件。</a:t>
            </a:r>
          </a:p>
        </p:txBody>
      </p:sp>
      <p:sp>
        <p:nvSpPr>
          <p:cNvPr id="7266" name="标题 7265"/>
          <p:cNvSpPr>
            <a:spLocks noGrp="1"/>
          </p:cNvSpPr>
          <p:nvPr>
            <p:ph type="title"/>
          </p:nvPr>
        </p:nvSpPr>
        <p:spPr/>
        <p:txBody>
          <a:bodyPr/>
          <a:lstStyle/>
          <a:p>
            <a:endParaRPr lang="zh-CN" altLang="en-US" b="1" dirty="0"/>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1956748" y="3032324"/>
            <a:ext cx="5039995" cy="2896235"/>
          </a:xfrm>
          <a:prstGeom prst="rect">
            <a:avLst/>
          </a:prstGeom>
          <a:ln>
            <a:solidFill>
              <a:schemeClr val="accent1"/>
            </a:solidFill>
          </a:ln>
        </p:spPr>
      </p:pic>
      <p:sp>
        <p:nvSpPr>
          <p:cNvPr id="2" name="矩形 1"/>
          <p:cNvSpPr/>
          <p:nvPr/>
        </p:nvSpPr>
        <p:spPr>
          <a:xfrm>
            <a:off x="3723974" y="5930683"/>
            <a:ext cx="1505541" cy="338554"/>
          </a:xfrm>
          <a:prstGeom prst="rect">
            <a:avLst/>
          </a:prstGeom>
        </p:spPr>
        <p:txBody>
          <a:bodyPr wrap="none">
            <a:spAutoFit/>
          </a:bodyPr>
          <a:lstStyle/>
          <a:p>
            <a:pPr algn="ctr">
              <a:spcAft>
                <a:spcPts val="0"/>
              </a:spcAft>
            </a:pPr>
            <a:r>
              <a:rPr lang="zh-CN" altLang="zh-CN"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Times New Roman" panose="02020603050405020304" pitchFamily="18" charset="0"/>
              </a:rPr>
              <a:t>4.39 </a:t>
            </a:r>
            <a:r>
              <a:rPr lang="zh-CN"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原理图</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9132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流程处理主界面</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Program and Debug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Generate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Bitstream</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选项，工程会自动完成综合、实现、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Bit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文件生成过程，完成之后，弹出图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4.40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Open Implemented Design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来查看工程实现结果。</a:t>
            </a:r>
          </a:p>
        </p:txBody>
      </p:sp>
      <p:sp>
        <p:nvSpPr>
          <p:cNvPr id="7266" name="标题 7265"/>
          <p:cNvSpPr>
            <a:spLocks noGrp="1"/>
          </p:cNvSpPr>
          <p:nvPr>
            <p:ph type="title"/>
          </p:nvPr>
        </p:nvSpPr>
        <p:spPr/>
        <p:txBody>
          <a:bodyPr/>
          <a:lstStyle/>
          <a:p>
            <a:r>
              <a:rPr lang="en-US" altLang="zh-CN" b="1" dirty="0"/>
              <a:t>4.2.5 </a:t>
            </a:r>
            <a:r>
              <a:rPr lang="zh-CN" altLang="en-US" b="1" dirty="0"/>
              <a:t>工程实现</a:t>
            </a:r>
          </a:p>
        </p:txBody>
      </p:sp>
      <p:sp>
        <p:nvSpPr>
          <p:cNvPr id="2" name="矩形 1"/>
          <p:cNvSpPr/>
          <p:nvPr/>
        </p:nvSpPr>
        <p:spPr>
          <a:xfrm>
            <a:off x="3211010" y="6167684"/>
            <a:ext cx="2531463"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4.40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工程</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实现完成弹窗</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786054" y="3302917"/>
            <a:ext cx="3381375" cy="2847975"/>
          </a:xfrm>
          <a:prstGeom prst="rect">
            <a:avLst/>
          </a:prstGeom>
          <a:ln>
            <a:solidFill>
              <a:schemeClr val="accent1"/>
            </a:solidFill>
          </a:ln>
        </p:spPr>
      </p:pic>
    </p:spTree>
    <p:extLst>
      <p:ext uri="{BB962C8B-B14F-4D97-AF65-F5344CB8AC3E}">
        <p14:creationId xmlns:p14="http://schemas.microsoft.com/office/powerpoint/2010/main" val="172317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895519"/>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Open Hardware Manager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一项，进入硬件编程管理界面。</a:t>
            </a:r>
          </a:p>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在提示的信息中，选择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Open Hardware Manager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（或在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中展开</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Hardware Manager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Open Target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4.41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所示界面中选择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Auto Connect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连接到板卡。</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11006" y="5953591"/>
            <a:ext cx="2531463"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4.41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硬件</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编程管理界面</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41" y="3851106"/>
            <a:ext cx="5039995" cy="2102485"/>
          </a:xfrm>
          <a:prstGeom prst="rect">
            <a:avLst/>
          </a:prstGeom>
          <a:ln>
            <a:solidFill>
              <a:schemeClr val="accent1"/>
            </a:solidFill>
          </a:ln>
        </p:spPr>
      </p:pic>
    </p:spTree>
    <p:extLst>
      <p:ext uri="{BB962C8B-B14F-4D97-AF65-F5344CB8AC3E}">
        <p14:creationId xmlns:p14="http://schemas.microsoft.com/office/powerpoint/2010/main" val="52543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938992"/>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4.42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所示，连接成功后，在目标芯片上右击，选择“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Program Device”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。在弹出的对话框中“</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Bitstream</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File”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一栏已经自动加载本工程生成的比特流文件，点击“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Program”</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芯片进行编程</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下载完成后，在板子上观察实验结果。拨动最右边的三个开关同时向上</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右起第二个</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led</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灯会亮起</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根据你自己的引脚选择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实验成功。</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11002" y="6277694"/>
            <a:ext cx="2531463" cy="338554"/>
          </a:xfrm>
          <a:prstGeom prst="rect">
            <a:avLst/>
          </a:prstGeom>
        </p:spPr>
        <p:txBody>
          <a:bodyPr wrap="none">
            <a:spAutoFit/>
          </a:bodyPr>
          <a:lstStyle/>
          <a:p>
            <a:pPr algn="ctr">
              <a:spcAft>
                <a:spcPts val="0"/>
              </a:spcAft>
            </a:pP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图</a:t>
            </a:r>
            <a:r>
              <a:rPr lang="en-US" altLang="zh-CN" sz="1600" b="1" kern="100" dirty="0" smtClean="0">
                <a:latin typeface="微软雅黑" panose="020B0503020204020204" pitchFamily="34" charset="-122"/>
                <a:ea typeface="微软雅黑" panose="020B0503020204020204" pitchFamily="34" charset="-122"/>
                <a:cs typeface="Courier New" panose="02070309020205020404" pitchFamily="49" charset="0"/>
              </a:rPr>
              <a:t>4.42 </a:t>
            </a:r>
            <a:r>
              <a:rPr lang="zh-CN" altLang="en-US" sz="1600" b="1" kern="100" dirty="0" smtClean="0">
                <a:latin typeface="微软雅黑" panose="020B0503020204020204" pitchFamily="34" charset="-122"/>
                <a:ea typeface="微软雅黑" panose="020B0503020204020204" pitchFamily="34" charset="-122"/>
                <a:cs typeface="Courier New" panose="02070309020205020404" pitchFamily="49" charset="0"/>
              </a:rPr>
              <a:t>芯片</a:t>
            </a:r>
            <a:r>
              <a:rPr lang="zh-CN" altLang="en-US" sz="1600" b="1" kern="100" dirty="0">
                <a:latin typeface="微软雅黑" panose="020B0503020204020204" pitchFamily="34" charset="-122"/>
                <a:ea typeface="微软雅黑" panose="020B0503020204020204" pitchFamily="34" charset="-122"/>
                <a:cs typeface="Courier New" panose="02070309020205020404" pitchFamily="49" charset="0"/>
              </a:rPr>
              <a:t>编程确认弹窗</a:t>
            </a:r>
            <a:endPar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062147" y="3782144"/>
            <a:ext cx="4829175" cy="2495550"/>
          </a:xfrm>
          <a:prstGeom prst="rect">
            <a:avLst/>
          </a:prstGeom>
          <a:ln>
            <a:solidFill>
              <a:schemeClr val="accent1"/>
            </a:solidFill>
          </a:ln>
        </p:spPr>
      </p:pic>
    </p:spTree>
    <p:extLst>
      <p:ext uri="{BB962C8B-B14F-4D97-AF65-F5344CB8AC3E}">
        <p14:creationId xmlns:p14="http://schemas.microsoft.com/office/powerpoint/2010/main" val="2021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
            <a:ext cx="9143999" cy="4760686"/>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sp>
        <p:nvSpPr>
          <p:cNvPr id="18" name="标题 3"/>
          <p:cNvSpPr>
            <a:spLocks noGrp="1"/>
          </p:cNvSpPr>
          <p:nvPr>
            <p:ph type="title" idx="4294967295"/>
          </p:nvPr>
        </p:nvSpPr>
        <p:spPr>
          <a:xfrm>
            <a:off x="503238" y="5272088"/>
            <a:ext cx="5135563" cy="583565"/>
          </a:xfrm>
          <a:prstGeom prst="rect">
            <a:avLst/>
          </a:prstGeom>
        </p:spPr>
        <p:txBody>
          <a:bodyPr wrap="square">
            <a:spAutoFit/>
          </a:bodyPr>
          <a:lstStyle/>
          <a:p>
            <a:pPr algn="l">
              <a:lnSpc>
                <a:spcPct val="100000"/>
              </a:lnSpc>
            </a:pPr>
            <a:r>
              <a:rPr lang="en-US" sz="3200" dirty="0" smtClean="0">
                <a:solidFill>
                  <a:srgbClr val="04619D"/>
                </a:solidFill>
              </a:rPr>
              <a:t>4.3 VIVADO</a:t>
            </a:r>
            <a:r>
              <a:rPr lang="zh-CN" altLang="en-US" sz="3200" dirty="0">
                <a:solidFill>
                  <a:srgbClr val="04619D"/>
                </a:solidFill>
              </a:rPr>
              <a:t>时序约束</a:t>
            </a:r>
            <a:endParaRPr sz="3200" dirty="0">
              <a:solidFill>
                <a:srgbClr val="04619D"/>
              </a:solidFill>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7513630" y="5143321"/>
            <a:ext cx="1456200" cy="1462396"/>
          </a:xfrm>
          <a:prstGeom prst="rect">
            <a:avLst/>
          </a:prstGeom>
        </p:spPr>
      </p:pic>
    </p:spTree>
    <p:extLst>
      <p:ext uri="{BB962C8B-B14F-4D97-AF65-F5344CB8AC3E}">
        <p14:creationId xmlns:p14="http://schemas.microsoft.com/office/powerpoint/2010/main" val="379548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矩形 46"/>
          <p:cNvSpPr/>
          <p:nvPr/>
        </p:nvSpPr>
        <p:spPr bwMode="auto">
          <a:xfrm rot="5400000" flipV="1">
            <a:off x="1270707" y="-1270708"/>
            <a:ext cx="1827382" cy="4368800"/>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8" name="矩形 37"/>
          <p:cNvSpPr/>
          <p:nvPr/>
        </p:nvSpPr>
        <p:spPr bwMode="auto">
          <a:xfrm rot="5400000">
            <a:off x="1371901" y="3861106"/>
            <a:ext cx="1624987" cy="4368801"/>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0" y="2120900"/>
            <a:ext cx="4592057" cy="2818596"/>
          </a:xfrm>
          <a:prstGeom prst="rect">
            <a:avLst/>
          </a:prstGeom>
          <a:noFill/>
          <a:extLst>
            <a:ext uri="{909E8E84-426E-40DD-AFC4-6F175D3DCCD1}">
              <a14:hiddenFill xmlns:a14="http://schemas.microsoft.com/office/drawing/2010/main">
                <a:solidFill>
                  <a:srgbClr val="FFFFFF"/>
                </a:solidFill>
              </a14:hiddenFill>
            </a:ext>
          </a:extLst>
        </p:spPr>
      </p:pic>
      <p:sp>
        <p:nvSpPr>
          <p:cNvPr id="39" name="任意多边形 38"/>
          <p:cNvSpPr/>
          <p:nvPr/>
        </p:nvSpPr>
        <p:spPr>
          <a:xfrm rot="16200000">
            <a:off x="678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gradFill flip="none" rotWithShape="1">
            <a:gsLst>
              <a:gs pos="25000">
                <a:schemeClr val="bg1"/>
              </a:gs>
              <a:gs pos="100000">
                <a:srgbClr val="DFDFDF">
                  <a:lumMod val="52000"/>
                  <a:lumOff val="48000"/>
                </a:srgbClr>
              </a:gs>
            </a:gsLst>
            <a:lin ang="2700000" scaled="1"/>
            <a:tileRect/>
          </a:gradFill>
          <a:ln>
            <a:noFill/>
          </a:ln>
          <a:effectLst>
            <a:outerShdw blurRad="25400" dist="254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ea typeface="微软雅黑" panose="020B0503020204020204" pitchFamily="34" charset="-122"/>
            </a:endParaRPr>
          </a:p>
        </p:txBody>
      </p:sp>
      <p:sp>
        <p:nvSpPr>
          <p:cNvPr id="5" name="矩形 4"/>
          <p:cNvSpPr/>
          <p:nvPr/>
        </p:nvSpPr>
        <p:spPr>
          <a:xfrm>
            <a:off x="5629404" y="4258152"/>
            <a:ext cx="316801" cy="316801"/>
          </a:xfrm>
          <a:prstGeom prst="rect">
            <a:avLst/>
          </a:prstGeom>
          <a:solidFill>
            <a:srgbClr val="046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6" name="矩形 5"/>
          <p:cNvSpPr/>
          <p:nvPr/>
        </p:nvSpPr>
        <p:spPr>
          <a:xfrm>
            <a:off x="6092209" y="4262664"/>
            <a:ext cx="174919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rgbClr val="04619D"/>
                </a:solidFill>
                <a:latin typeface="微软雅黑" panose="020B0503020204020204" pitchFamily="34" charset="-122"/>
                <a:ea typeface="微软雅黑" panose="020B0503020204020204" pitchFamily="34" charset="-122"/>
              </a:rPr>
              <a:t>4.3.1 </a:t>
            </a:r>
            <a:r>
              <a:rPr lang="zh-CN" altLang="en-US" sz="1400" b="1" dirty="0" smtClean="0">
                <a:solidFill>
                  <a:srgbClr val="04619D"/>
                </a:solidFill>
                <a:latin typeface="微软雅黑" panose="020B0503020204020204" pitchFamily="34" charset="-122"/>
                <a:ea typeface="微软雅黑" panose="020B0503020204020204" pitchFamily="34" charset="-122"/>
              </a:rPr>
              <a:t>时钟</a:t>
            </a:r>
            <a:r>
              <a:rPr lang="zh-CN" altLang="en-US" sz="1400" b="1" dirty="0">
                <a:solidFill>
                  <a:srgbClr val="04619D"/>
                </a:solidFill>
                <a:latin typeface="微软雅黑" panose="020B0503020204020204" pitchFamily="34" charset="-122"/>
                <a:ea typeface="微软雅黑" panose="020B0503020204020204" pitchFamily="34" charset="-122"/>
              </a:rPr>
              <a:t>约束简介</a:t>
            </a:r>
          </a:p>
        </p:txBody>
      </p:sp>
      <p:sp>
        <p:nvSpPr>
          <p:cNvPr id="9" name="矩形 8"/>
          <p:cNvSpPr/>
          <p:nvPr/>
        </p:nvSpPr>
        <p:spPr>
          <a:xfrm>
            <a:off x="5629404" y="469170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10" name="矩形 9"/>
          <p:cNvSpPr/>
          <p:nvPr/>
        </p:nvSpPr>
        <p:spPr>
          <a:xfrm>
            <a:off x="6092209" y="4696217"/>
            <a:ext cx="174919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4.3.2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添加</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时钟约束</a:t>
            </a:r>
          </a:p>
        </p:txBody>
      </p:sp>
      <p:sp>
        <p:nvSpPr>
          <p:cNvPr id="18" name="Text Box 6"/>
          <p:cNvSpPr txBox="1">
            <a:spLocks noChangeArrowheads="1"/>
          </p:cNvSpPr>
          <p:nvPr/>
        </p:nvSpPr>
        <p:spPr bwMode="auto">
          <a:xfrm>
            <a:off x="5600376" y="3230751"/>
            <a:ext cx="2550698" cy="461665"/>
          </a:xfrm>
          <a:prstGeom prst="rect">
            <a:avLst/>
          </a:prstGeom>
          <a:noFill/>
          <a:ln w="9525">
            <a:noFill/>
            <a:miter lim="800000"/>
          </a:ln>
          <a:effectLst/>
        </p:spPr>
        <p:txBody>
          <a:bodyPr wrap="none" lIns="0">
            <a:spAutoFit/>
            <a:scene3d>
              <a:camera prst="orthographicFront"/>
              <a:lightRig rig="soft" dir="tl">
                <a:rot lat="0" lon="0" rev="0"/>
              </a:lightRig>
            </a:scene3d>
            <a:sp3d contourW="25400" prstMaterial="matte">
              <a:contourClr>
                <a:schemeClr val="accent2">
                  <a:tint val="20000"/>
                </a:schemeClr>
              </a:contourClr>
            </a:sp3d>
          </a:bodyPr>
          <a:lstStyle/>
          <a:p>
            <a:r>
              <a:rPr lang="zh-CN" altLang="en-US" spc="67" dirty="0" smtClean="0">
                <a:ln w="11430">
                  <a:noFill/>
                </a:ln>
                <a:solidFill>
                  <a:sysClr val="windowText" lastClr="000000"/>
                </a:solidFill>
                <a:latin typeface="微软雅黑" panose="020B0503020204020204" pitchFamily="34" charset="-122"/>
                <a:ea typeface="微软雅黑" panose="020B0503020204020204" pitchFamily="34" charset="-122"/>
              </a:rPr>
              <a:t>目录 </a:t>
            </a:r>
            <a:r>
              <a:rPr lang="en-US" altLang="zh-CN" spc="67" dirty="0" smtClean="0">
                <a:ln w="11430">
                  <a:noFill/>
                </a:ln>
                <a:solidFill>
                  <a:schemeClr val="bg1">
                    <a:lumMod val="75000"/>
                  </a:schemeClr>
                </a:solidFill>
                <a:latin typeface="微软雅黑" panose="020B0503020204020204" pitchFamily="34" charset="-122"/>
                <a:ea typeface="微软雅黑" panose="020B0503020204020204" pitchFamily="34" charset="-122"/>
              </a:rPr>
              <a:t>| CONTENT</a:t>
            </a:r>
            <a:endParaRPr lang="en-US" altLang="zh-CN" spc="67" dirty="0">
              <a:ln w="11430">
                <a:noFill/>
              </a:ln>
              <a:solidFill>
                <a:schemeClr val="bg1">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3813" y="679899"/>
            <a:ext cx="2833688" cy="854418"/>
          </a:xfrm>
          <a:prstGeom prst="rect">
            <a:avLst/>
          </a:prstGeom>
        </p:spPr>
      </p:pic>
      <p:sp>
        <p:nvSpPr>
          <p:cNvPr id="20" name="矩形 19"/>
          <p:cNvSpPr/>
          <p:nvPr/>
        </p:nvSpPr>
        <p:spPr>
          <a:xfrm>
            <a:off x="5629405" y="513097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sp>
        <p:nvSpPr>
          <p:cNvPr id="21" name="矩形 20"/>
          <p:cNvSpPr/>
          <p:nvPr/>
        </p:nvSpPr>
        <p:spPr>
          <a:xfrm>
            <a:off x="6092210" y="5027765"/>
            <a:ext cx="289239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4.3.3 Report Timing </a:t>
            </a:r>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Summary</a:t>
            </a:r>
          </a:p>
          <a:p>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时序</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分析</a:t>
            </a:r>
          </a:p>
        </p:txBody>
      </p:sp>
    </p:spTree>
    <p:extLst>
      <p:ext uri="{BB962C8B-B14F-4D97-AF65-F5344CB8AC3E}">
        <p14:creationId xmlns:p14="http://schemas.microsoft.com/office/powerpoint/2010/main" val="180216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2862322"/>
          </a:xfrm>
          <a:prstGeom prst="rect">
            <a:avLst/>
          </a:prstGeom>
          <a:noFill/>
        </p:spPr>
        <p:txBody>
          <a:bodyPr wrap="square" lIns="72000" rIns="72000">
            <a:spAutoFit/>
          </a:bodyPr>
          <a:lstStyle/>
          <a:p>
            <a:pPr marL="342900" indent="-342900" fontAlgn="auto">
              <a:lnSpc>
                <a:spcPct val="150000"/>
              </a:lnSpc>
              <a:spcBef>
                <a:spcPts val="0"/>
              </a:spcBef>
              <a:spcAft>
                <a:spcPts val="0"/>
              </a:spcAft>
              <a:buFont typeface="Wingdings" panose="05000000000000000000" pitchFamily="2" charset="2"/>
              <a:buChar char="l"/>
              <a:defRPr/>
            </a:pPr>
            <a:r>
              <a:rPr lang="en-US" altLang="zh-CN" b="1" dirty="0" smtClean="0">
                <a:solidFill>
                  <a:schemeClr val="tx1">
                    <a:lumMod val="75000"/>
                    <a:lumOff val="25000"/>
                  </a:schemeClr>
                </a:solidFill>
                <a:latin typeface="+mj-ea"/>
                <a:ea typeface="+mj-ea"/>
              </a:rPr>
              <a:t>Nexys 4 DDR Aritix-7 FPGA</a:t>
            </a:r>
            <a:r>
              <a:rPr lang="zh-CN" altLang="en-US" b="1" dirty="0" smtClean="0">
                <a:solidFill>
                  <a:schemeClr val="tx1">
                    <a:lumMod val="75000"/>
                    <a:lumOff val="25000"/>
                  </a:schemeClr>
                </a:solidFill>
                <a:latin typeface="+mj-ea"/>
                <a:ea typeface="+mj-ea"/>
              </a:rPr>
              <a:t>引脚分配</a:t>
            </a:r>
            <a:endParaRPr lang="en-US" altLang="zh-CN" b="1" dirty="0" smtClean="0">
              <a:solidFill>
                <a:schemeClr val="tx1">
                  <a:lumMod val="75000"/>
                  <a:lumOff val="25000"/>
                </a:schemeClr>
              </a:solidFill>
              <a:latin typeface="+mj-ea"/>
              <a:ea typeface="+mj-ea"/>
            </a:endParaRPr>
          </a:p>
          <a:p>
            <a:pPr marL="342900" indent="-342900" fontAlgn="auto">
              <a:lnSpc>
                <a:spcPct val="150000"/>
              </a:lnSpc>
              <a:spcBef>
                <a:spcPts val="0"/>
              </a:spcBef>
              <a:spcAft>
                <a:spcPts val="0"/>
              </a:spcAft>
              <a:buFont typeface="Wingdings" panose="05000000000000000000" pitchFamily="2" charset="2"/>
              <a:buChar char="l"/>
              <a:defRPr/>
            </a:pPr>
            <a:r>
              <a:rPr lang="en-US" altLang="zh-CN" b="1" dirty="0">
                <a:latin typeface="+mj-ea"/>
                <a:ea typeface="+mj-ea"/>
              </a:rPr>
              <a:t>LED</a:t>
            </a:r>
            <a:r>
              <a:rPr lang="zh-CN" altLang="zh-CN" b="1" dirty="0">
                <a:latin typeface="+mj-ea"/>
                <a:ea typeface="+mj-ea"/>
              </a:rPr>
              <a:t>灯电路</a:t>
            </a:r>
          </a:p>
          <a:p>
            <a:pPr marL="342900" indent="-342900" fontAlgn="auto">
              <a:lnSpc>
                <a:spcPct val="150000"/>
              </a:lnSpc>
              <a:spcBef>
                <a:spcPts val="0"/>
              </a:spcBef>
              <a:spcAft>
                <a:spcPts val="0"/>
              </a:spcAft>
              <a:buFont typeface="Wingdings" panose="05000000000000000000" pitchFamily="2" charset="2"/>
              <a:buChar char="l"/>
              <a:defRPr/>
            </a:pPr>
            <a:r>
              <a:rPr lang="zh-CN" altLang="zh-CN" b="1" dirty="0">
                <a:latin typeface="+mj-ea"/>
                <a:ea typeface="+mj-ea"/>
              </a:rPr>
              <a:t>拨码</a:t>
            </a:r>
            <a:r>
              <a:rPr lang="zh-CN" altLang="zh-CN" b="1" dirty="0" smtClean="0">
                <a:latin typeface="+mj-ea"/>
                <a:ea typeface="+mj-ea"/>
              </a:rPr>
              <a:t>开关电路</a:t>
            </a:r>
            <a:endParaRPr lang="en-US" altLang="zh-CN" b="1" dirty="0" smtClean="0">
              <a:latin typeface="+mj-ea"/>
              <a:ea typeface="+mj-ea"/>
            </a:endParaRPr>
          </a:p>
          <a:p>
            <a:pPr marL="342900" indent="-342900" fontAlgn="auto">
              <a:lnSpc>
                <a:spcPct val="150000"/>
              </a:lnSpc>
              <a:spcBef>
                <a:spcPts val="0"/>
              </a:spcBef>
              <a:spcAft>
                <a:spcPts val="0"/>
              </a:spcAft>
              <a:buFont typeface="Wingdings" panose="05000000000000000000" pitchFamily="2" charset="2"/>
              <a:buChar char="l"/>
              <a:defRPr/>
            </a:pPr>
            <a:r>
              <a:rPr lang="zh-CN" altLang="zh-CN" b="1" dirty="0">
                <a:latin typeface="+mj-ea"/>
                <a:ea typeface="+mj-ea"/>
              </a:rPr>
              <a:t>按键</a:t>
            </a:r>
            <a:r>
              <a:rPr lang="zh-CN" altLang="zh-CN" b="1" dirty="0" smtClean="0">
                <a:latin typeface="+mj-ea"/>
                <a:ea typeface="+mj-ea"/>
              </a:rPr>
              <a:t>电路</a:t>
            </a:r>
            <a:endParaRPr lang="en-US" altLang="zh-CN" b="1" dirty="0" smtClean="0">
              <a:latin typeface="+mj-ea"/>
              <a:ea typeface="+mj-ea"/>
            </a:endParaRPr>
          </a:p>
          <a:p>
            <a:pPr marL="342900" indent="-342900" fontAlgn="auto">
              <a:lnSpc>
                <a:spcPct val="150000"/>
              </a:lnSpc>
              <a:spcBef>
                <a:spcPts val="0"/>
              </a:spcBef>
              <a:spcAft>
                <a:spcPts val="0"/>
              </a:spcAft>
              <a:buFont typeface="Wingdings" panose="05000000000000000000" pitchFamily="2" charset="2"/>
              <a:buChar char="l"/>
              <a:defRPr/>
            </a:pPr>
            <a:r>
              <a:rPr lang="zh-CN" altLang="zh-CN" b="1" dirty="0">
                <a:latin typeface="+mj-ea"/>
                <a:ea typeface="+mj-ea"/>
              </a:rPr>
              <a:t>数码管电路</a:t>
            </a:r>
            <a:endParaRPr lang="en-US" altLang="zh-CN"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r>
              <a:rPr lang="en-US" altLang="zh-CN" b="1" dirty="0" smtClean="0"/>
              <a:t>4.1.2 </a:t>
            </a:r>
            <a:r>
              <a:rPr lang="zh-CN" altLang="en-US" b="1" dirty="0"/>
              <a:t>主要外围接口电路介绍</a:t>
            </a:r>
          </a:p>
        </p:txBody>
      </p:sp>
    </p:spTree>
    <p:extLst>
      <p:ext uri="{BB962C8B-B14F-4D97-AF65-F5344CB8AC3E}">
        <p14:creationId xmlns:p14="http://schemas.microsoft.com/office/powerpoint/2010/main" val="408469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4637" y="1728162"/>
            <a:ext cx="8392122" cy="5632311"/>
          </a:xfrm>
          <a:prstGeom prst="rect">
            <a:avLst/>
          </a:prstGeom>
          <a:noFill/>
        </p:spPr>
        <p:txBody>
          <a:bodyPr wrap="square" lIns="72000" rIns="72000">
            <a:spAutoFit/>
          </a:bodyPr>
          <a:lstStyle/>
          <a:p>
            <a:pPr indent="457200" fontAlgn="auto">
              <a:lnSpc>
                <a:spcPct val="150000"/>
              </a:lnSpc>
              <a:spcBef>
                <a:spcPts val="0"/>
              </a:spcBef>
              <a:spcAft>
                <a:spcPts val="0"/>
              </a:spcAft>
              <a:defRPr/>
            </a:pPr>
            <a:r>
              <a:rPr lang="zh-CN" altLang="en-US" sz="1600" b="1" dirty="0">
                <a:solidFill>
                  <a:schemeClr val="tx1">
                    <a:lumMod val="75000"/>
                    <a:lumOff val="25000"/>
                  </a:schemeClr>
                </a:solidFill>
                <a:latin typeface="+mj-ea"/>
                <a:ea typeface="+mj-ea"/>
              </a:rPr>
              <a:t>在</a:t>
            </a:r>
            <a:r>
              <a:rPr lang="en-US" altLang="zh-CN" sz="1600" b="1" dirty="0">
                <a:solidFill>
                  <a:schemeClr val="tx1">
                    <a:lumMod val="75000"/>
                    <a:lumOff val="25000"/>
                  </a:schemeClr>
                </a:solidFill>
                <a:latin typeface="+mj-ea"/>
                <a:ea typeface="+mj-ea"/>
              </a:rPr>
              <a:t>FPGA</a:t>
            </a:r>
            <a:r>
              <a:rPr lang="zh-CN" altLang="en-US" sz="1600" b="1" dirty="0">
                <a:solidFill>
                  <a:schemeClr val="tx1">
                    <a:lumMod val="75000"/>
                    <a:lumOff val="25000"/>
                  </a:schemeClr>
                </a:solidFill>
                <a:latin typeface="+mj-ea"/>
                <a:ea typeface="+mj-ea"/>
              </a:rPr>
              <a:t>的设计过程中，常常会因为各个部件之间存在的延迟导致整体功能上的偏差甚至无法实现，而恰当的时序约束能很好的解决这个</a:t>
            </a:r>
            <a:r>
              <a:rPr lang="zh-CN" altLang="en-US" sz="1600" b="1" dirty="0" smtClean="0">
                <a:solidFill>
                  <a:schemeClr val="tx1">
                    <a:lumMod val="75000"/>
                    <a:lumOff val="25000"/>
                  </a:schemeClr>
                </a:solidFill>
                <a:latin typeface="+mj-ea"/>
                <a:ea typeface="+mj-ea"/>
              </a:rPr>
              <a:t>问题</a:t>
            </a:r>
            <a:r>
              <a:rPr lang="zh-CN" altLang="en-US" sz="1600" b="1" dirty="0">
                <a:solidFill>
                  <a:schemeClr val="tx1">
                    <a:lumMod val="75000"/>
                    <a:lumOff val="25000"/>
                  </a:schemeClr>
                </a:solidFill>
                <a:latin typeface="+mj-ea"/>
                <a:ea typeface="+mj-ea"/>
              </a:rPr>
              <a:t>。</a:t>
            </a:r>
            <a:r>
              <a:rPr lang="en-US" altLang="zh-CN" sz="1600" b="1" dirty="0" smtClean="0">
                <a:solidFill>
                  <a:schemeClr val="tx1">
                    <a:lumMod val="75000"/>
                    <a:lumOff val="25000"/>
                  </a:schemeClr>
                </a:solidFill>
                <a:latin typeface="+mj-ea"/>
                <a:ea typeface="+mj-ea"/>
              </a:rPr>
              <a:t>FPGA</a:t>
            </a:r>
            <a:r>
              <a:rPr lang="zh-CN" altLang="en-US" sz="1600" b="1" dirty="0">
                <a:solidFill>
                  <a:schemeClr val="tx1">
                    <a:lumMod val="75000"/>
                    <a:lumOff val="25000"/>
                  </a:schemeClr>
                </a:solidFill>
                <a:latin typeface="+mj-ea"/>
                <a:ea typeface="+mj-ea"/>
              </a:rPr>
              <a:t>的时序约束功能主要如下</a:t>
            </a:r>
            <a:r>
              <a:rPr lang="zh-CN" altLang="en-US" sz="1600" b="1" dirty="0" smtClean="0">
                <a:solidFill>
                  <a:schemeClr val="tx1">
                    <a:lumMod val="75000"/>
                    <a:lumOff val="25000"/>
                  </a:schemeClr>
                </a:solidFill>
                <a:latin typeface="+mj-ea"/>
                <a:ea typeface="+mj-ea"/>
              </a:rPr>
              <a:t>：</a:t>
            </a:r>
            <a:endParaRPr lang="en-US" altLang="zh-CN" sz="1600" b="1" dirty="0" smtClean="0">
              <a:solidFill>
                <a:schemeClr val="tx1">
                  <a:lumMod val="75000"/>
                  <a:lumOff val="25000"/>
                </a:schemeClr>
              </a:solidFill>
              <a:latin typeface="+mj-ea"/>
              <a:ea typeface="+mj-ea"/>
            </a:endParaRPr>
          </a:p>
          <a:p>
            <a:pPr marL="342900" indent="-342900" fontAlgn="auto">
              <a:lnSpc>
                <a:spcPct val="150000"/>
              </a:lnSpc>
              <a:spcBef>
                <a:spcPts val="0"/>
              </a:spcBef>
              <a:spcAft>
                <a:spcPts val="0"/>
              </a:spcAft>
              <a:buFont typeface="Wingdings" panose="05000000000000000000" pitchFamily="2" charset="2"/>
              <a:buChar char="p"/>
              <a:defRPr/>
            </a:pPr>
            <a:r>
              <a:rPr lang="zh-CN" altLang="en-US" sz="1600" b="1" dirty="0" smtClean="0">
                <a:solidFill>
                  <a:schemeClr val="tx1">
                    <a:lumMod val="75000"/>
                    <a:lumOff val="25000"/>
                  </a:schemeClr>
                </a:solidFill>
                <a:latin typeface="+mj-ea"/>
                <a:ea typeface="+mj-ea"/>
              </a:rPr>
              <a:t>提高</a:t>
            </a:r>
            <a:r>
              <a:rPr lang="zh-CN" altLang="en-US" sz="1600" b="1" dirty="0">
                <a:solidFill>
                  <a:schemeClr val="tx1">
                    <a:lumMod val="75000"/>
                    <a:lumOff val="25000"/>
                  </a:schemeClr>
                </a:solidFill>
                <a:latin typeface="+mj-ea"/>
                <a:ea typeface="+mj-ea"/>
              </a:rPr>
              <a:t>设计的工作</a:t>
            </a:r>
            <a:r>
              <a:rPr lang="zh-CN" altLang="en-US" sz="1600" b="1" dirty="0" smtClean="0">
                <a:solidFill>
                  <a:schemeClr val="tx1">
                    <a:lumMod val="75000"/>
                    <a:lumOff val="25000"/>
                  </a:schemeClr>
                </a:solidFill>
                <a:latin typeface="+mj-ea"/>
                <a:ea typeface="+mj-ea"/>
              </a:rPr>
              <a:t>频率</a:t>
            </a:r>
            <a:endParaRPr lang="en-US" altLang="zh-CN" sz="1600" b="1" dirty="0" smtClean="0">
              <a:solidFill>
                <a:schemeClr val="tx1">
                  <a:lumMod val="75000"/>
                  <a:lumOff val="25000"/>
                </a:schemeClr>
              </a:solidFill>
              <a:latin typeface="+mj-ea"/>
              <a:ea typeface="+mj-ea"/>
            </a:endParaRPr>
          </a:p>
          <a:p>
            <a:pPr marL="342900" indent="-342900" fontAlgn="auto">
              <a:lnSpc>
                <a:spcPct val="150000"/>
              </a:lnSpc>
              <a:spcBef>
                <a:spcPts val="0"/>
              </a:spcBef>
              <a:spcAft>
                <a:spcPts val="0"/>
              </a:spcAft>
              <a:buFont typeface="Wingdings" panose="05000000000000000000" pitchFamily="2" charset="2"/>
              <a:buChar char="p"/>
              <a:defRPr/>
            </a:pPr>
            <a:r>
              <a:rPr lang="zh-CN" altLang="en-US" sz="1600" b="1" dirty="0">
                <a:solidFill>
                  <a:schemeClr val="tx1">
                    <a:lumMod val="75000"/>
                    <a:lumOff val="25000"/>
                  </a:schemeClr>
                </a:solidFill>
                <a:latin typeface="+mj-ea"/>
                <a:ea typeface="+mj-ea"/>
              </a:rPr>
              <a:t>获得正确的时序分析</a:t>
            </a:r>
            <a:r>
              <a:rPr lang="zh-CN" altLang="en-US" sz="1600" b="1" dirty="0" smtClean="0">
                <a:solidFill>
                  <a:schemeClr val="tx1">
                    <a:lumMod val="75000"/>
                    <a:lumOff val="25000"/>
                  </a:schemeClr>
                </a:solidFill>
                <a:latin typeface="+mj-ea"/>
                <a:ea typeface="+mj-ea"/>
              </a:rPr>
              <a:t>报告</a:t>
            </a:r>
            <a:endParaRPr lang="en-US" altLang="zh-CN" sz="1600" b="1" dirty="0" smtClean="0">
              <a:solidFill>
                <a:schemeClr val="tx1">
                  <a:lumMod val="75000"/>
                  <a:lumOff val="25000"/>
                </a:schemeClr>
              </a:solidFill>
              <a:latin typeface="+mj-ea"/>
              <a:ea typeface="+mj-ea"/>
            </a:endParaRPr>
          </a:p>
          <a:p>
            <a:pPr marL="342900" indent="-342900" fontAlgn="auto">
              <a:lnSpc>
                <a:spcPct val="150000"/>
              </a:lnSpc>
              <a:spcBef>
                <a:spcPts val="0"/>
              </a:spcBef>
              <a:spcAft>
                <a:spcPts val="0"/>
              </a:spcAft>
              <a:buFont typeface="Wingdings" panose="05000000000000000000" pitchFamily="2" charset="2"/>
              <a:buChar char="p"/>
              <a:defRPr/>
            </a:pPr>
            <a:r>
              <a:rPr lang="zh-CN" altLang="en-US" sz="1600" b="1" dirty="0">
                <a:solidFill>
                  <a:schemeClr val="tx1">
                    <a:lumMod val="75000"/>
                    <a:lumOff val="25000"/>
                  </a:schemeClr>
                </a:solidFill>
                <a:latin typeface="+mj-ea"/>
                <a:ea typeface="+mj-ea"/>
              </a:rPr>
              <a:t>指定</a:t>
            </a:r>
            <a:r>
              <a:rPr lang="en-US" altLang="zh-CN" sz="1600" b="1" dirty="0">
                <a:solidFill>
                  <a:schemeClr val="tx1">
                    <a:lumMod val="75000"/>
                    <a:lumOff val="25000"/>
                  </a:schemeClr>
                </a:solidFill>
                <a:latin typeface="+mj-ea"/>
                <a:ea typeface="+mj-ea"/>
              </a:rPr>
              <a:t>FPGA/CPLD</a:t>
            </a:r>
            <a:r>
              <a:rPr lang="zh-CN" altLang="en-US" sz="1600" b="1" dirty="0">
                <a:solidFill>
                  <a:schemeClr val="tx1">
                    <a:lumMod val="75000"/>
                    <a:lumOff val="25000"/>
                  </a:schemeClr>
                </a:solidFill>
                <a:latin typeface="+mj-ea"/>
                <a:ea typeface="+mj-ea"/>
              </a:rPr>
              <a:t>引脚位置与电气</a:t>
            </a:r>
            <a:r>
              <a:rPr lang="zh-CN" altLang="en-US" sz="1600" b="1" dirty="0" smtClean="0">
                <a:solidFill>
                  <a:schemeClr val="tx1">
                    <a:lumMod val="75000"/>
                    <a:lumOff val="25000"/>
                  </a:schemeClr>
                </a:solidFill>
                <a:latin typeface="+mj-ea"/>
                <a:ea typeface="+mj-ea"/>
              </a:rPr>
              <a:t>标准</a:t>
            </a:r>
            <a:endParaRPr lang="en-US" altLang="zh-CN" sz="1600" b="1" dirty="0" smtClean="0">
              <a:solidFill>
                <a:schemeClr val="tx1">
                  <a:lumMod val="75000"/>
                  <a:lumOff val="25000"/>
                </a:schemeClr>
              </a:solidFill>
              <a:latin typeface="+mj-ea"/>
              <a:ea typeface="+mj-ea"/>
            </a:endParaRPr>
          </a:p>
          <a:p>
            <a:pPr indent="457200" fontAlgn="auto">
              <a:lnSpc>
                <a:spcPct val="150000"/>
              </a:lnSpc>
              <a:spcBef>
                <a:spcPts val="0"/>
              </a:spcBef>
              <a:spcAft>
                <a:spcPts val="0"/>
              </a:spcAft>
              <a:defRPr/>
            </a:pPr>
            <a:r>
              <a:rPr lang="en-US" altLang="zh-CN" sz="1600" b="1" dirty="0" err="1" smtClean="0">
                <a:solidFill>
                  <a:schemeClr val="tx1">
                    <a:lumMod val="75000"/>
                    <a:lumOff val="25000"/>
                  </a:schemeClr>
                </a:solidFill>
                <a:latin typeface="+mj-ea"/>
                <a:ea typeface="+mj-ea"/>
              </a:rPr>
              <a:t>Vivado</a:t>
            </a:r>
            <a:r>
              <a:rPr lang="zh-CN" altLang="en-US" sz="1600" b="1" dirty="0">
                <a:solidFill>
                  <a:schemeClr val="tx1">
                    <a:lumMod val="75000"/>
                    <a:lumOff val="25000"/>
                  </a:schemeClr>
                </a:solidFill>
                <a:latin typeface="+mj-ea"/>
                <a:ea typeface="+mj-ea"/>
              </a:rPr>
              <a:t>软件相比于</a:t>
            </a:r>
            <a:r>
              <a:rPr lang="en-US" altLang="zh-CN" sz="1600" b="1" dirty="0">
                <a:solidFill>
                  <a:schemeClr val="tx1">
                    <a:lumMod val="75000"/>
                    <a:lumOff val="25000"/>
                  </a:schemeClr>
                </a:solidFill>
                <a:latin typeface="+mj-ea"/>
                <a:ea typeface="+mj-ea"/>
              </a:rPr>
              <a:t>ISE</a:t>
            </a:r>
            <a:r>
              <a:rPr lang="zh-CN" altLang="en-US" sz="1600" b="1" dirty="0">
                <a:solidFill>
                  <a:schemeClr val="tx1">
                    <a:lumMod val="75000"/>
                    <a:lumOff val="25000"/>
                  </a:schemeClr>
                </a:solidFill>
                <a:latin typeface="+mj-ea"/>
                <a:ea typeface="+mj-ea"/>
              </a:rPr>
              <a:t>的一大转变就是约束文件，</a:t>
            </a:r>
            <a:r>
              <a:rPr lang="en-US" altLang="zh-CN" sz="1600" b="1" dirty="0">
                <a:solidFill>
                  <a:schemeClr val="tx1">
                    <a:lumMod val="75000"/>
                    <a:lumOff val="25000"/>
                  </a:schemeClr>
                </a:solidFill>
                <a:latin typeface="+mj-ea"/>
                <a:ea typeface="+mj-ea"/>
              </a:rPr>
              <a:t>ISE</a:t>
            </a:r>
            <a:r>
              <a:rPr lang="zh-CN" altLang="en-US" sz="1600" b="1" dirty="0">
                <a:solidFill>
                  <a:schemeClr val="tx1">
                    <a:lumMod val="75000"/>
                    <a:lumOff val="25000"/>
                  </a:schemeClr>
                </a:solidFill>
                <a:latin typeface="+mj-ea"/>
                <a:ea typeface="+mj-ea"/>
              </a:rPr>
              <a:t>软件支持的是</a:t>
            </a:r>
            <a:r>
              <a:rPr lang="en-US" altLang="zh-CN" sz="1600" b="1" dirty="0">
                <a:solidFill>
                  <a:schemeClr val="tx1">
                    <a:lumMod val="75000"/>
                    <a:lumOff val="25000"/>
                  </a:schemeClr>
                </a:solidFill>
                <a:latin typeface="+mj-ea"/>
                <a:ea typeface="+mj-ea"/>
              </a:rPr>
              <a:t>UCF</a:t>
            </a:r>
            <a:r>
              <a:rPr lang="zh-CN" altLang="en-US" sz="1600" b="1" dirty="0">
                <a:solidFill>
                  <a:schemeClr val="tx1">
                    <a:lumMod val="75000"/>
                    <a:lumOff val="25000"/>
                  </a:schemeClr>
                </a:solidFill>
                <a:latin typeface="+mj-ea"/>
                <a:ea typeface="+mj-ea"/>
              </a:rPr>
              <a:t>（</a:t>
            </a:r>
            <a:r>
              <a:rPr lang="en-US" altLang="zh-CN" sz="1600" b="1" dirty="0">
                <a:solidFill>
                  <a:schemeClr val="tx1">
                    <a:lumMod val="75000"/>
                    <a:lumOff val="25000"/>
                  </a:schemeClr>
                </a:solidFill>
                <a:latin typeface="+mj-ea"/>
                <a:ea typeface="+mj-ea"/>
              </a:rPr>
              <a:t>User Constraints File</a:t>
            </a:r>
            <a:r>
              <a:rPr lang="zh-CN" altLang="en-US" sz="1600" b="1" dirty="0">
                <a:solidFill>
                  <a:schemeClr val="tx1">
                    <a:lumMod val="75000"/>
                    <a:lumOff val="25000"/>
                  </a:schemeClr>
                </a:solidFill>
                <a:latin typeface="+mj-ea"/>
                <a:ea typeface="+mj-ea"/>
              </a:rPr>
              <a:t>），而</a:t>
            </a:r>
            <a:r>
              <a:rPr lang="en-US" altLang="zh-CN" sz="1600" b="1" dirty="0" err="1">
                <a:solidFill>
                  <a:schemeClr val="tx1">
                    <a:lumMod val="75000"/>
                    <a:lumOff val="25000"/>
                  </a:schemeClr>
                </a:solidFill>
                <a:latin typeface="+mj-ea"/>
                <a:ea typeface="+mj-ea"/>
              </a:rPr>
              <a:t>Vivado</a:t>
            </a:r>
            <a:r>
              <a:rPr lang="zh-CN" altLang="en-US" sz="1600" b="1" dirty="0">
                <a:solidFill>
                  <a:schemeClr val="tx1">
                    <a:lumMod val="75000"/>
                    <a:lumOff val="25000"/>
                  </a:schemeClr>
                </a:solidFill>
                <a:latin typeface="+mj-ea"/>
                <a:ea typeface="+mj-ea"/>
              </a:rPr>
              <a:t>软件转换到了</a:t>
            </a:r>
            <a:r>
              <a:rPr lang="en-US" altLang="zh-CN" sz="1600" b="1" dirty="0">
                <a:solidFill>
                  <a:schemeClr val="tx1">
                    <a:lumMod val="75000"/>
                    <a:lumOff val="25000"/>
                  </a:schemeClr>
                </a:solidFill>
                <a:latin typeface="+mj-ea"/>
                <a:ea typeface="+mj-ea"/>
              </a:rPr>
              <a:t>XDC</a:t>
            </a:r>
            <a:r>
              <a:rPr lang="zh-CN" altLang="en-US" sz="1600" b="1" dirty="0">
                <a:solidFill>
                  <a:schemeClr val="tx1">
                    <a:lumMod val="75000"/>
                    <a:lumOff val="25000"/>
                  </a:schemeClr>
                </a:solidFill>
                <a:latin typeface="+mj-ea"/>
                <a:ea typeface="+mj-ea"/>
              </a:rPr>
              <a:t>（</a:t>
            </a:r>
            <a:r>
              <a:rPr lang="en-US" altLang="zh-CN" sz="1600" b="1" dirty="0">
                <a:solidFill>
                  <a:schemeClr val="tx1">
                    <a:lumMod val="75000"/>
                    <a:lumOff val="25000"/>
                  </a:schemeClr>
                </a:solidFill>
                <a:latin typeface="+mj-ea"/>
                <a:ea typeface="+mj-ea"/>
              </a:rPr>
              <a:t>Xilinx Design Constrains</a:t>
            </a:r>
            <a:r>
              <a:rPr lang="zh-CN" altLang="en-US" sz="1600" b="1" dirty="0">
                <a:solidFill>
                  <a:schemeClr val="tx1">
                    <a:lumMod val="75000"/>
                    <a:lumOff val="25000"/>
                  </a:schemeClr>
                </a:solidFill>
                <a:latin typeface="+mj-ea"/>
                <a:ea typeface="+mj-ea"/>
              </a:rPr>
              <a:t>）</a:t>
            </a:r>
            <a:r>
              <a:rPr lang="zh-CN" altLang="en-US" sz="1600" b="1" dirty="0" smtClean="0">
                <a:solidFill>
                  <a:schemeClr val="tx1">
                    <a:lumMod val="75000"/>
                    <a:lumOff val="25000"/>
                  </a:schemeClr>
                </a:solidFill>
                <a:latin typeface="+mj-ea"/>
                <a:ea typeface="+mj-ea"/>
              </a:rPr>
              <a:t>。</a:t>
            </a:r>
            <a:r>
              <a:rPr lang="en-US" altLang="zh-CN" sz="1600" b="1" dirty="0">
                <a:solidFill>
                  <a:schemeClr val="tx1">
                    <a:lumMod val="75000"/>
                    <a:lumOff val="25000"/>
                  </a:schemeClr>
                </a:solidFill>
                <a:latin typeface="+mj-ea"/>
                <a:ea typeface="+mj-ea"/>
              </a:rPr>
              <a:t>UCF</a:t>
            </a:r>
            <a:r>
              <a:rPr lang="zh-CN" altLang="en-US" sz="1600" b="1" dirty="0">
                <a:solidFill>
                  <a:schemeClr val="tx1">
                    <a:lumMod val="75000"/>
                    <a:lumOff val="25000"/>
                  </a:schemeClr>
                </a:solidFill>
                <a:latin typeface="+mj-ea"/>
                <a:ea typeface="+mj-ea"/>
              </a:rPr>
              <a:t>和</a:t>
            </a:r>
            <a:r>
              <a:rPr lang="en-US" altLang="zh-CN" sz="1600" b="1" dirty="0">
                <a:solidFill>
                  <a:schemeClr val="tx1">
                    <a:lumMod val="75000"/>
                    <a:lumOff val="25000"/>
                  </a:schemeClr>
                </a:solidFill>
                <a:latin typeface="+mj-ea"/>
                <a:ea typeface="+mj-ea"/>
              </a:rPr>
              <a:t>XDC</a:t>
            </a:r>
            <a:r>
              <a:rPr lang="zh-CN" altLang="en-US" sz="1600" b="1" dirty="0">
                <a:solidFill>
                  <a:schemeClr val="tx1">
                    <a:lumMod val="75000"/>
                    <a:lumOff val="25000"/>
                  </a:schemeClr>
                </a:solidFill>
                <a:latin typeface="+mj-ea"/>
                <a:ea typeface="+mj-ea"/>
              </a:rPr>
              <a:t>文件除了约束命令的差别外，还存在以下的差别：</a:t>
            </a:r>
          </a:p>
          <a:p>
            <a:pPr marL="285750" indent="-285750" fontAlgn="auto">
              <a:lnSpc>
                <a:spcPct val="150000"/>
              </a:lnSpc>
              <a:spcBef>
                <a:spcPts val="0"/>
              </a:spcBef>
              <a:spcAft>
                <a:spcPts val="0"/>
              </a:spcAft>
              <a:buFont typeface="Wingdings" panose="05000000000000000000" pitchFamily="2" charset="2"/>
              <a:buChar char="p"/>
              <a:defRPr/>
            </a:pPr>
            <a:r>
              <a:rPr lang="en-US" altLang="zh-CN" sz="1600" b="1" dirty="0" smtClean="0">
                <a:solidFill>
                  <a:schemeClr val="tx1">
                    <a:lumMod val="75000"/>
                    <a:lumOff val="25000"/>
                  </a:schemeClr>
                </a:solidFill>
                <a:latin typeface="+mj-ea"/>
                <a:ea typeface="+mj-ea"/>
              </a:rPr>
              <a:t>XDC</a:t>
            </a:r>
            <a:r>
              <a:rPr lang="zh-CN" altLang="en-US" sz="1600" b="1" dirty="0">
                <a:solidFill>
                  <a:schemeClr val="tx1">
                    <a:lumMod val="75000"/>
                    <a:lumOff val="25000"/>
                  </a:schemeClr>
                </a:solidFill>
                <a:latin typeface="+mj-ea"/>
                <a:ea typeface="+mj-ea"/>
              </a:rPr>
              <a:t>是顺序执行约束，每个约束指令都有优先级。越靠后的指令优先级越高，会覆盖之前对相同部件的约束，建议时序约束放在</a:t>
            </a:r>
            <a:r>
              <a:rPr lang="en-US" altLang="zh-CN" sz="1600" b="1" dirty="0">
                <a:solidFill>
                  <a:schemeClr val="tx1">
                    <a:lumMod val="75000"/>
                    <a:lumOff val="25000"/>
                  </a:schemeClr>
                </a:solidFill>
                <a:latin typeface="+mj-ea"/>
                <a:ea typeface="+mj-ea"/>
              </a:rPr>
              <a:t>I/O</a:t>
            </a:r>
            <a:r>
              <a:rPr lang="zh-CN" altLang="en-US" sz="1600" b="1" dirty="0">
                <a:solidFill>
                  <a:schemeClr val="tx1">
                    <a:lumMod val="75000"/>
                    <a:lumOff val="25000"/>
                  </a:schemeClr>
                </a:solidFill>
                <a:latin typeface="+mj-ea"/>
                <a:ea typeface="+mj-ea"/>
              </a:rPr>
              <a:t>约束之前。</a:t>
            </a:r>
          </a:p>
          <a:p>
            <a:pPr marL="285750" indent="-285750" fontAlgn="auto">
              <a:lnSpc>
                <a:spcPct val="150000"/>
              </a:lnSpc>
              <a:spcBef>
                <a:spcPts val="0"/>
              </a:spcBef>
              <a:spcAft>
                <a:spcPts val="0"/>
              </a:spcAft>
              <a:buFont typeface="Wingdings" panose="05000000000000000000" pitchFamily="2" charset="2"/>
              <a:buChar char="p"/>
              <a:defRPr/>
            </a:pPr>
            <a:r>
              <a:rPr lang="en-US" altLang="zh-CN" sz="1600" b="1" dirty="0" smtClean="0">
                <a:solidFill>
                  <a:schemeClr val="tx1">
                    <a:lumMod val="75000"/>
                    <a:lumOff val="25000"/>
                  </a:schemeClr>
                </a:solidFill>
                <a:latin typeface="+mj-ea"/>
                <a:ea typeface="+mj-ea"/>
              </a:rPr>
              <a:t>UCF</a:t>
            </a:r>
            <a:r>
              <a:rPr lang="zh-CN" altLang="en-US" sz="1600" b="1" dirty="0">
                <a:solidFill>
                  <a:schemeClr val="tx1">
                    <a:lumMod val="75000"/>
                    <a:lumOff val="25000"/>
                  </a:schemeClr>
                </a:solidFill>
                <a:latin typeface="+mj-ea"/>
                <a:ea typeface="+mj-ea"/>
              </a:rPr>
              <a:t>一般约束</a:t>
            </a:r>
            <a:r>
              <a:rPr lang="en-US" altLang="zh-CN" sz="1600" b="1" dirty="0">
                <a:solidFill>
                  <a:schemeClr val="tx1">
                    <a:lumMod val="75000"/>
                    <a:lumOff val="25000"/>
                  </a:schemeClr>
                </a:solidFill>
                <a:latin typeface="+mj-ea"/>
                <a:ea typeface="+mj-ea"/>
              </a:rPr>
              <a:t>nets</a:t>
            </a:r>
            <a:r>
              <a:rPr lang="zh-CN" altLang="en-US" sz="1600" b="1" dirty="0">
                <a:solidFill>
                  <a:schemeClr val="tx1">
                    <a:lumMod val="75000"/>
                    <a:lumOff val="25000"/>
                  </a:schemeClr>
                </a:solidFill>
                <a:latin typeface="+mj-ea"/>
                <a:ea typeface="+mj-ea"/>
              </a:rPr>
              <a:t>对象，而</a:t>
            </a:r>
            <a:r>
              <a:rPr lang="en-US" altLang="zh-CN" sz="1600" b="1" dirty="0">
                <a:solidFill>
                  <a:schemeClr val="tx1">
                    <a:lumMod val="75000"/>
                    <a:lumOff val="25000"/>
                  </a:schemeClr>
                </a:solidFill>
                <a:latin typeface="+mj-ea"/>
                <a:ea typeface="+mj-ea"/>
              </a:rPr>
              <a:t>XDC</a:t>
            </a:r>
            <a:r>
              <a:rPr lang="zh-CN" altLang="en-US" sz="1600" b="1" dirty="0">
                <a:solidFill>
                  <a:schemeClr val="tx1">
                    <a:lumMod val="75000"/>
                    <a:lumOff val="25000"/>
                  </a:schemeClr>
                </a:solidFill>
                <a:latin typeface="+mj-ea"/>
                <a:ea typeface="+mj-ea"/>
              </a:rPr>
              <a:t>约束类型为</a:t>
            </a:r>
            <a:r>
              <a:rPr lang="en-US" altLang="zh-CN" sz="1600" b="1" dirty="0">
                <a:solidFill>
                  <a:schemeClr val="tx1">
                    <a:lumMod val="75000"/>
                    <a:lumOff val="25000"/>
                  </a:schemeClr>
                </a:solidFill>
                <a:latin typeface="+mj-ea"/>
                <a:ea typeface="+mj-ea"/>
              </a:rPr>
              <a:t>pins</a:t>
            </a:r>
            <a:r>
              <a:rPr lang="zh-CN" altLang="en-US" sz="1600" b="1" dirty="0">
                <a:solidFill>
                  <a:schemeClr val="tx1">
                    <a:lumMod val="75000"/>
                    <a:lumOff val="25000"/>
                  </a:schemeClr>
                </a:solidFill>
                <a:latin typeface="+mj-ea"/>
                <a:ea typeface="+mj-ea"/>
              </a:rPr>
              <a:t>，</a:t>
            </a:r>
            <a:r>
              <a:rPr lang="en-US" altLang="zh-CN" sz="1600" b="1" dirty="0">
                <a:solidFill>
                  <a:schemeClr val="tx1">
                    <a:lumMod val="75000"/>
                    <a:lumOff val="25000"/>
                  </a:schemeClr>
                </a:solidFill>
                <a:latin typeface="+mj-ea"/>
                <a:ea typeface="+mj-ea"/>
              </a:rPr>
              <a:t>ports</a:t>
            </a:r>
            <a:r>
              <a:rPr lang="zh-CN" altLang="en-US" sz="1600" b="1" dirty="0">
                <a:solidFill>
                  <a:schemeClr val="tx1">
                    <a:lumMod val="75000"/>
                    <a:lumOff val="25000"/>
                  </a:schemeClr>
                </a:solidFill>
                <a:latin typeface="+mj-ea"/>
                <a:ea typeface="+mj-ea"/>
              </a:rPr>
              <a:t>和</a:t>
            </a:r>
            <a:r>
              <a:rPr lang="en-US" altLang="zh-CN" sz="1600" b="1" dirty="0">
                <a:solidFill>
                  <a:schemeClr val="tx1">
                    <a:lumMod val="75000"/>
                    <a:lumOff val="25000"/>
                  </a:schemeClr>
                </a:solidFill>
                <a:latin typeface="+mj-ea"/>
                <a:ea typeface="+mj-ea"/>
              </a:rPr>
              <a:t>cells</a:t>
            </a:r>
            <a:r>
              <a:rPr lang="zh-CN" altLang="en-US" sz="1600" b="1" dirty="0">
                <a:solidFill>
                  <a:schemeClr val="tx1">
                    <a:lumMod val="75000"/>
                    <a:lumOff val="25000"/>
                  </a:schemeClr>
                </a:solidFill>
                <a:latin typeface="+mj-ea"/>
                <a:ea typeface="+mj-ea"/>
              </a:rPr>
              <a:t>对象。</a:t>
            </a:r>
          </a:p>
          <a:p>
            <a:pPr marL="285750" indent="-285750" fontAlgn="auto">
              <a:lnSpc>
                <a:spcPct val="150000"/>
              </a:lnSpc>
              <a:spcBef>
                <a:spcPts val="0"/>
              </a:spcBef>
              <a:spcAft>
                <a:spcPts val="0"/>
              </a:spcAft>
              <a:buFont typeface="Wingdings" panose="05000000000000000000" pitchFamily="2" charset="2"/>
              <a:buChar char="p"/>
              <a:defRPr/>
            </a:pPr>
            <a:r>
              <a:rPr lang="en-US" altLang="zh-CN" sz="1600" b="1" dirty="0" smtClean="0">
                <a:solidFill>
                  <a:schemeClr val="tx1">
                    <a:lumMod val="75000"/>
                    <a:lumOff val="25000"/>
                  </a:schemeClr>
                </a:solidFill>
                <a:latin typeface="+mj-ea"/>
                <a:ea typeface="+mj-ea"/>
              </a:rPr>
              <a:t>UCF</a:t>
            </a:r>
            <a:r>
              <a:rPr lang="zh-CN" altLang="en-US" sz="1600" b="1" dirty="0">
                <a:solidFill>
                  <a:schemeClr val="tx1">
                    <a:lumMod val="75000"/>
                    <a:lumOff val="25000"/>
                  </a:schemeClr>
                </a:solidFill>
                <a:latin typeface="+mj-ea"/>
                <a:ea typeface="+mj-ea"/>
              </a:rPr>
              <a:t>约束默认不对异步时钟间路径进行时序分析，而</a:t>
            </a:r>
            <a:r>
              <a:rPr lang="en-US" altLang="zh-CN" sz="1600" b="1" dirty="0">
                <a:solidFill>
                  <a:schemeClr val="tx1">
                    <a:lumMod val="75000"/>
                    <a:lumOff val="25000"/>
                  </a:schemeClr>
                </a:solidFill>
                <a:latin typeface="+mj-ea"/>
                <a:ea typeface="+mj-ea"/>
              </a:rPr>
              <a:t>XDC</a:t>
            </a:r>
            <a:r>
              <a:rPr lang="zh-CN" altLang="en-US" sz="1600" b="1" dirty="0">
                <a:solidFill>
                  <a:schemeClr val="tx1">
                    <a:lumMod val="75000"/>
                    <a:lumOff val="25000"/>
                  </a:schemeClr>
                </a:solidFill>
                <a:latin typeface="+mj-ea"/>
                <a:ea typeface="+mj-ea"/>
              </a:rPr>
              <a:t>约束默认所有时钟是相关的，会分析所有路径，可以通过设置时钟组（</a:t>
            </a:r>
            <a:r>
              <a:rPr lang="en-US" altLang="zh-CN" sz="1600" b="1" dirty="0" err="1">
                <a:solidFill>
                  <a:schemeClr val="tx1">
                    <a:lumMod val="75000"/>
                    <a:lumOff val="25000"/>
                  </a:schemeClr>
                </a:solidFill>
                <a:latin typeface="+mj-ea"/>
                <a:ea typeface="+mj-ea"/>
              </a:rPr>
              <a:t>set_clock_groups</a:t>
            </a:r>
            <a:r>
              <a:rPr lang="zh-CN" altLang="en-US" sz="1600" b="1" dirty="0">
                <a:solidFill>
                  <a:schemeClr val="tx1">
                    <a:lumMod val="75000"/>
                    <a:lumOff val="25000"/>
                  </a:schemeClr>
                </a:solidFill>
                <a:latin typeface="+mj-ea"/>
                <a:ea typeface="+mj-ea"/>
              </a:rPr>
              <a:t>）取消时钟间的相关性。</a:t>
            </a:r>
          </a:p>
          <a:p>
            <a:pPr indent="457200" fontAlgn="auto">
              <a:lnSpc>
                <a:spcPct val="150000"/>
              </a:lnSpc>
              <a:spcBef>
                <a:spcPts val="0"/>
              </a:spcBef>
              <a:spcAft>
                <a:spcPts val="0"/>
              </a:spcAft>
              <a:defRPr/>
            </a:pPr>
            <a:endParaRPr lang="zh-CN" altLang="en-US" sz="1600" b="1" dirty="0">
              <a:solidFill>
                <a:schemeClr val="tx1">
                  <a:lumMod val="75000"/>
                  <a:lumOff val="25000"/>
                </a:schemeClr>
              </a:solidFill>
              <a:latin typeface="+mj-ea"/>
              <a:ea typeface="+mj-ea"/>
            </a:endParaRPr>
          </a:p>
          <a:p>
            <a:pPr indent="457200" fontAlgn="auto">
              <a:lnSpc>
                <a:spcPct val="150000"/>
              </a:lnSpc>
              <a:spcBef>
                <a:spcPts val="0"/>
              </a:spcBef>
              <a:spcAft>
                <a:spcPts val="0"/>
              </a:spcAft>
              <a:defRPr/>
            </a:pPr>
            <a:endParaRPr lang="en-US" altLang="zh-CN" sz="1600"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endParaRPr lang="zh-CN" altLang="en-US" b="1" dirty="0"/>
          </a:p>
        </p:txBody>
      </p:sp>
      <p:sp>
        <p:nvSpPr>
          <p:cNvPr id="6" name="Rectangle 2"/>
          <p:cNvSpPr>
            <a:spLocks noChangeArrowheads="1"/>
          </p:cNvSpPr>
          <p:nvPr/>
        </p:nvSpPr>
        <p:spPr bwMode="auto">
          <a:xfrm>
            <a:off x="4267199" y="14612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9014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3416320"/>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在使用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进行</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设计时常涉及到的时钟约束如下</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p"/>
              <a:defRPr/>
            </a:pP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Clock</a:t>
            </a:r>
          </a:p>
          <a:p>
            <a:pPr marL="742950" lvl="1" indent="-285750" fontAlgn="auto">
              <a:lnSpc>
                <a:spcPct val="150000"/>
              </a:lnSpc>
              <a:spcBef>
                <a:spcPts val="0"/>
              </a:spcBef>
              <a:spcAft>
                <a:spcPts val="0"/>
              </a:spcAft>
              <a:buFont typeface="Wingdings" panose="05000000000000000000" pitchFamily="2" charset="2"/>
              <a:buChar char="p"/>
              <a:defRPr/>
            </a:pP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Create Clock</a:t>
            </a:r>
          </a:p>
          <a:p>
            <a:pPr marL="742950" lvl="1" indent="-285750" fontAlgn="auto">
              <a:lnSpc>
                <a:spcPct val="150000"/>
              </a:lnSpc>
              <a:spcBef>
                <a:spcPts val="0"/>
              </a:spcBef>
              <a:spcAft>
                <a:spcPts val="0"/>
              </a:spcAft>
              <a:buFont typeface="Wingdings" panose="05000000000000000000" pitchFamily="2" charset="2"/>
              <a:buChar char="p"/>
              <a:defRPr/>
            </a:pP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Create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Generated </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Clock</a:t>
            </a:r>
          </a:p>
          <a:p>
            <a:pPr marL="742950" lvl="1" indent="-285750" fontAlgn="auto">
              <a:lnSpc>
                <a:spcPct val="150000"/>
              </a:lnSpc>
              <a:spcBef>
                <a:spcPts val="0"/>
              </a:spcBef>
              <a:spcAft>
                <a:spcPts val="0"/>
              </a:spcAft>
              <a:buFont typeface="Wingdings" panose="05000000000000000000" pitchFamily="2" charset="2"/>
              <a:buChar char="p"/>
              <a:defRPr/>
            </a:pP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Set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Clock </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Latency</a:t>
            </a:r>
          </a:p>
          <a:p>
            <a:pPr marL="285750" indent="-285750" fontAlgn="auto">
              <a:lnSpc>
                <a:spcPct val="150000"/>
              </a:lnSpc>
              <a:spcBef>
                <a:spcPts val="0"/>
              </a:spcBef>
              <a:spcAft>
                <a:spcPts val="0"/>
              </a:spcAft>
              <a:buFont typeface="Wingdings" panose="05000000000000000000" pitchFamily="2" charset="2"/>
              <a:buChar char="p"/>
              <a:defRPr/>
            </a:pP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Inputs</a:t>
            </a:r>
          </a:p>
          <a:p>
            <a:pPr marL="742950" lvl="1" indent="-285750" fontAlgn="auto">
              <a:lnSpc>
                <a:spcPct val="150000"/>
              </a:lnSpc>
              <a:spcBef>
                <a:spcPts val="0"/>
              </a:spcBef>
              <a:spcAft>
                <a:spcPts val="0"/>
              </a:spcAft>
              <a:buFont typeface="Wingdings" panose="05000000000000000000" pitchFamily="2" charset="2"/>
              <a:buChar char="p"/>
              <a:defRPr/>
            </a:pP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Set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Input </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Delay</a:t>
            </a:r>
          </a:p>
          <a:p>
            <a:pPr marL="285750" indent="-285750" fontAlgn="auto">
              <a:lnSpc>
                <a:spcPct val="150000"/>
              </a:lnSpc>
              <a:spcBef>
                <a:spcPts val="0"/>
              </a:spcBef>
              <a:spcAft>
                <a:spcPts val="0"/>
              </a:spcAft>
              <a:buFont typeface="Wingdings" panose="05000000000000000000" pitchFamily="2" charset="2"/>
              <a:buChar char="p"/>
              <a:defRPr/>
            </a:pP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Outputs</a:t>
            </a:r>
          </a:p>
          <a:p>
            <a:pPr marL="742950" lvl="1" indent="-285750" fontAlgn="auto">
              <a:lnSpc>
                <a:spcPct val="150000"/>
              </a:lnSpc>
              <a:spcBef>
                <a:spcPts val="0"/>
              </a:spcBef>
              <a:spcAft>
                <a:spcPts val="0"/>
              </a:spcAft>
              <a:buFont typeface="Wingdings" panose="05000000000000000000" pitchFamily="2" charset="2"/>
              <a:buChar char="p"/>
              <a:defRPr/>
            </a:pP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Set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Output Delay</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r>
              <a:rPr lang="en-US" altLang="zh-CN" b="1" dirty="0"/>
              <a:t>4.3.1 </a:t>
            </a:r>
            <a:r>
              <a:rPr lang="zh-CN" altLang="en-US" b="1" dirty="0"/>
              <a:t>时钟约束简介</a:t>
            </a:r>
          </a:p>
        </p:txBody>
      </p:sp>
    </p:spTree>
    <p:extLst>
      <p:ext uri="{BB962C8B-B14F-4D97-AF65-F5344CB8AC3E}">
        <p14:creationId xmlns:p14="http://schemas.microsoft.com/office/powerpoint/2010/main" val="315953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时钟约束必须最早创建，对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系列</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来说，端口进来的主时钟以及</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的输出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RXCLK/TXCLK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都必须由用户使用</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create_clock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自主创建。如图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4.3.1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Synthesis &gt; Synthesized Design &gt; Edit Timing Constraints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r>
              <a:rPr lang="en-US" altLang="zh-CN" b="1" dirty="0" smtClean="0">
                <a:solidFill>
                  <a:schemeClr val="tx1"/>
                </a:solidFill>
              </a:rPr>
              <a:t>4.3.2 </a:t>
            </a:r>
            <a:r>
              <a:rPr lang="zh-CN" altLang="en-US" b="1" dirty="0" smtClean="0">
                <a:solidFill>
                  <a:schemeClr val="tx1"/>
                </a:solidFill>
              </a:rPr>
              <a:t>添加</a:t>
            </a:r>
            <a:r>
              <a:rPr lang="zh-CN" altLang="en-US" b="1" dirty="0">
                <a:solidFill>
                  <a:schemeClr val="tx1"/>
                </a:solidFill>
              </a:rPr>
              <a:t>时钟约束</a:t>
            </a:r>
          </a:p>
        </p:txBody>
      </p:sp>
      <p:sp>
        <p:nvSpPr>
          <p:cNvPr id="2" name="矩形 1"/>
          <p:cNvSpPr/>
          <p:nvPr/>
        </p:nvSpPr>
        <p:spPr>
          <a:xfrm>
            <a:off x="3419076" y="6318869"/>
            <a:ext cx="2115343"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4.43 </a:t>
            </a:r>
            <a:r>
              <a:rPr lang="zh-CN" altLang="en-US" sz="1600" b="1" dirty="0" smtClean="0">
                <a:latin typeface="+mj-ea"/>
                <a:ea typeface="+mj-ea"/>
                <a:cs typeface="Courier New" panose="02070309020205020404" pitchFamily="49" charset="0"/>
              </a:rPr>
              <a:t>选择</a:t>
            </a:r>
            <a:r>
              <a:rPr lang="zh-CN" altLang="en-US" sz="1600" b="1" dirty="0">
                <a:latin typeface="+mj-ea"/>
                <a:ea typeface="+mj-ea"/>
                <a:cs typeface="Courier New" panose="02070309020205020404" pitchFamily="49" charset="0"/>
              </a:rPr>
              <a:t>时钟约束</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3267073" y="3061319"/>
            <a:ext cx="2419350" cy="3257550"/>
          </a:xfrm>
          <a:prstGeom prst="rect">
            <a:avLst/>
          </a:prstGeom>
          <a:ln>
            <a:solidFill>
              <a:schemeClr val="accent1"/>
            </a:solidFill>
          </a:ln>
        </p:spPr>
      </p:pic>
    </p:spTree>
    <p:extLst>
      <p:ext uri="{BB962C8B-B14F-4D97-AF65-F5344CB8AC3E}">
        <p14:creationId xmlns:p14="http://schemas.microsoft.com/office/powerpoint/2010/main" val="295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打开图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4.44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所示时序约束界面，开始进行时序约束。</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727161" y="5946642"/>
            <a:ext cx="1740578"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4.44 </a:t>
            </a:r>
            <a:r>
              <a:rPr lang="zh-CN" altLang="en-US" sz="1600" b="1" dirty="0" smtClean="0">
                <a:latin typeface="+mj-ea"/>
                <a:ea typeface="+mj-ea"/>
                <a:cs typeface="Courier New" panose="02070309020205020404" pitchFamily="49" charset="0"/>
              </a:rPr>
              <a:t>时钟</a:t>
            </a:r>
            <a:r>
              <a:rPr lang="zh-CN" altLang="en-US" sz="1600" b="1" dirty="0">
                <a:latin typeface="+mj-ea"/>
                <a:ea typeface="+mj-ea"/>
                <a:cs typeface="Courier New" panose="02070309020205020404" pitchFamily="49" charset="0"/>
              </a:rPr>
              <a:t>约束</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042671" y="2411209"/>
            <a:ext cx="5039995" cy="3319145"/>
          </a:xfrm>
          <a:prstGeom prst="rect">
            <a:avLst/>
          </a:prstGeom>
          <a:ln>
            <a:solidFill>
              <a:schemeClr val="accent1"/>
            </a:solidFill>
          </a:ln>
        </p:spPr>
      </p:pic>
    </p:spTree>
    <p:extLst>
      <p:ext uri="{BB962C8B-B14F-4D97-AF65-F5344CB8AC3E}">
        <p14:creationId xmlns:p14="http://schemas.microsoft.com/office/powerpoint/2010/main" val="397130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双击左边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Clock-&gt;Create Clock,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进入图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4.45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Clock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界面，在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Clock name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中输入时钟变量名，此处为</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clk_pin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 objects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中选择右边的按钮。</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57864" y="6261492"/>
            <a:ext cx="243776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4.45 </a:t>
            </a:r>
            <a:r>
              <a:rPr lang="zh-CN" altLang="en-US" sz="1600" b="1" dirty="0" smtClean="0">
                <a:latin typeface="+mj-ea"/>
                <a:ea typeface="+mj-ea"/>
                <a:cs typeface="Courier New" panose="02070309020205020404" pitchFamily="49" charset="0"/>
              </a:rPr>
              <a:t>时钟</a:t>
            </a:r>
            <a:r>
              <a:rPr lang="zh-CN" altLang="en-US" sz="1600" b="1" dirty="0">
                <a:latin typeface="+mj-ea"/>
                <a:ea typeface="+mj-ea"/>
                <a:cs typeface="Courier New" panose="02070309020205020404" pitchFamily="49" charset="0"/>
              </a:rPr>
              <a:t>变量名设置</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2" y="2986797"/>
            <a:ext cx="5039995" cy="3274695"/>
          </a:xfrm>
          <a:prstGeom prst="rect">
            <a:avLst/>
          </a:prstGeom>
          <a:ln>
            <a:solidFill>
              <a:schemeClr val="accent1"/>
            </a:solidFill>
          </a:ln>
        </p:spPr>
      </p:pic>
    </p:spTree>
    <p:extLst>
      <p:ext uri="{BB962C8B-B14F-4D97-AF65-F5344CB8AC3E}">
        <p14:creationId xmlns:p14="http://schemas.microsoft.com/office/powerpoint/2010/main" val="279330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4.46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Specify Clock Source Object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界面中，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Find names of type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选项选择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I/O Ports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后点击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Find</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，并将查找到的</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选中移到选中框中。完成选择后点击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Set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。此步骤将之前</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I/O</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约束中约束过的</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变量选中，为覆盖做好准备。</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71952" y="6519446"/>
            <a:ext cx="240959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4.46 </a:t>
            </a:r>
            <a:r>
              <a:rPr lang="zh-CN" altLang="en-US" sz="1600" b="1" dirty="0" smtClean="0">
                <a:latin typeface="+mj-ea"/>
                <a:ea typeface="+mj-ea"/>
                <a:cs typeface="Courier New" panose="02070309020205020404" pitchFamily="49" charset="0"/>
              </a:rPr>
              <a:t>时钟</a:t>
            </a:r>
            <a:r>
              <a:rPr lang="zh-CN" altLang="en-US" sz="1600" b="1" dirty="0">
                <a:latin typeface="+mj-ea"/>
                <a:ea typeface="+mj-ea"/>
                <a:cs typeface="Courier New" panose="02070309020205020404" pitchFamily="49" charset="0"/>
              </a:rPr>
              <a:t>源对象设置</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312130" y="2881504"/>
            <a:ext cx="4329240" cy="3690024"/>
          </a:xfrm>
          <a:prstGeom prst="rect">
            <a:avLst/>
          </a:prstGeom>
          <a:ln>
            <a:solidFill>
              <a:schemeClr val="accent1"/>
            </a:solidFill>
          </a:ln>
        </p:spPr>
      </p:pic>
    </p:spTree>
    <p:extLst>
      <p:ext uri="{BB962C8B-B14F-4D97-AF65-F5344CB8AC3E}">
        <p14:creationId xmlns:p14="http://schemas.microsoft.com/office/powerpoint/2010/main" val="52766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4.47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所示界面中将</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Period</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设置成</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10ns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Rise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设置成</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0ns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fall</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设置成</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5ns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，并点击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。事实上，</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Xilinx</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系列开发板的主频就是</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100MHZ</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，即周期为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10ns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，此步骤在一定程度上相当于对主频的降频。</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617915" y="6520834"/>
            <a:ext cx="1717666" cy="338554"/>
          </a:xfrm>
          <a:prstGeom prst="rect">
            <a:avLst/>
          </a:prstGeom>
        </p:spPr>
        <p:txBody>
          <a:bodyPr wrap="square">
            <a:spAutoFit/>
          </a:bodyPr>
          <a:lstStyle/>
          <a:p>
            <a:r>
              <a:rPr lang="zh-CN" altLang="en-US" sz="1600" b="1">
                <a:latin typeface="+mj-ea"/>
                <a:ea typeface="+mj-ea"/>
                <a:cs typeface="Courier New" panose="02070309020205020404" pitchFamily="49" charset="0"/>
              </a:rPr>
              <a:t>图</a:t>
            </a:r>
            <a:r>
              <a:rPr lang="en-US" altLang="zh-CN" sz="1600" b="1" smtClean="0">
                <a:latin typeface="+mj-ea"/>
                <a:ea typeface="+mj-ea"/>
                <a:cs typeface="Courier New" panose="02070309020205020404" pitchFamily="49" charset="0"/>
              </a:rPr>
              <a:t>4.47</a:t>
            </a:r>
            <a:r>
              <a:rPr lang="zh-CN" altLang="en-US" sz="1600" b="1" smtClean="0">
                <a:latin typeface="+mj-ea"/>
                <a:ea typeface="+mj-ea"/>
                <a:cs typeface="Courier New" panose="02070309020205020404" pitchFamily="49" charset="0"/>
              </a:rPr>
              <a:t>创建</a:t>
            </a:r>
            <a:r>
              <a:rPr lang="zh-CN" altLang="en-US" sz="1600" b="1" dirty="0">
                <a:latin typeface="+mj-ea"/>
                <a:ea typeface="+mj-ea"/>
                <a:cs typeface="Courier New" panose="02070309020205020404" pitchFamily="49" charset="0"/>
              </a:rPr>
              <a:t>时钟</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1" y="2933585"/>
            <a:ext cx="5039995" cy="3571240"/>
          </a:xfrm>
          <a:prstGeom prst="rect">
            <a:avLst/>
          </a:prstGeom>
          <a:ln>
            <a:solidFill>
              <a:schemeClr val="tx2"/>
            </a:solidFill>
          </a:ln>
        </p:spPr>
      </p:pic>
    </p:spTree>
    <p:extLst>
      <p:ext uri="{BB962C8B-B14F-4D97-AF65-F5344CB8AC3E}">
        <p14:creationId xmlns:p14="http://schemas.microsoft.com/office/powerpoint/2010/main" val="401073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4.48</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所示，这时</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Clock</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已经创建完成。图</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4.47</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中的</a:t>
            </a:r>
            <a:r>
              <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rPr>
              <a:t>command</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已经添加到工程</a:t>
            </a:r>
            <a:r>
              <a:rPr lang="en-US" altLang="zh-CN" sz="1600" b="1" dirty="0" err="1" smtClean="0">
                <a:solidFill>
                  <a:schemeClr val="tx1">
                    <a:lumMod val="75000"/>
                    <a:lumOff val="25000"/>
                  </a:schemeClr>
                </a:solidFill>
                <a:latin typeface="微软雅黑" panose="020B0503020204020204" pitchFamily="34" charset="-122"/>
                <a:ea typeface="微软雅黑" panose="020B0503020204020204" pitchFamily="34" charset="-122"/>
              </a:rPr>
              <a:t>xdc</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文件中。</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11945" y="6129273"/>
            <a:ext cx="2129604" cy="338554"/>
          </a:xfrm>
          <a:prstGeom prst="rect">
            <a:avLst/>
          </a:prstGeom>
        </p:spPr>
        <p:txBody>
          <a:bodyPr wrap="square">
            <a:spAutoFit/>
          </a:bodyPr>
          <a:lstStyle/>
          <a:p>
            <a:r>
              <a:rPr lang="zh-CN" altLang="en-US" sz="1600" b="1" dirty="0" smtClean="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4.48 </a:t>
            </a:r>
            <a:r>
              <a:rPr lang="zh-CN" altLang="en-US" sz="1600" b="1" dirty="0" smtClean="0">
                <a:latin typeface="+mj-ea"/>
                <a:ea typeface="+mj-ea"/>
                <a:cs typeface="Courier New" panose="02070309020205020404" pitchFamily="49" charset="0"/>
              </a:rPr>
              <a:t>时钟创建完成</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0" y="2799134"/>
            <a:ext cx="5039995" cy="3264535"/>
          </a:xfrm>
          <a:prstGeom prst="rect">
            <a:avLst/>
          </a:prstGeom>
          <a:ln>
            <a:solidFill>
              <a:schemeClr val="accent1"/>
            </a:solidFill>
          </a:ln>
        </p:spPr>
      </p:pic>
    </p:spTree>
    <p:extLst>
      <p:ext uri="{BB962C8B-B14F-4D97-AF65-F5344CB8AC3E}">
        <p14:creationId xmlns:p14="http://schemas.microsoft.com/office/powerpoint/2010/main" val="93378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67692"/>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在一些简单的</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部件设计过程中，完成了上述的</a:t>
            </a: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rPr>
              <a:t>create_clock</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的设置基本上就能使得时序满足要求</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。如果</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对</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FPGA</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I/O</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不加任何约束，</a:t>
            </a: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会缺省认为时序要求为无穷大，不仅综合和实现时不会考虑</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I/O</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时序，而且在时序分析时也不会报出这些未约束的路径。接下来将设置</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Input Setup Delay</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4.49</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所示，双击左边</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Input-&gt;Set Input Delay</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19365" y="6519446"/>
            <a:ext cx="2514765" cy="276999"/>
          </a:xfrm>
          <a:prstGeom prst="rect">
            <a:avLst/>
          </a:prstGeom>
        </p:spPr>
        <p:txBody>
          <a:bodyPr wrap="square">
            <a:spAutoFit/>
          </a:bodyPr>
          <a:lstStyle/>
          <a:p>
            <a:r>
              <a:rPr lang="zh-CN" altLang="en-US" sz="1200" b="1" dirty="0">
                <a:latin typeface="+mj-ea"/>
                <a:ea typeface="+mj-ea"/>
                <a:cs typeface="Courier New" panose="02070309020205020404" pitchFamily="49" charset="0"/>
              </a:rPr>
              <a:t>图</a:t>
            </a:r>
            <a:r>
              <a:rPr lang="en-US" altLang="zh-CN" sz="1200" b="1" dirty="0" smtClean="0">
                <a:latin typeface="+mj-ea"/>
                <a:ea typeface="+mj-ea"/>
                <a:cs typeface="Courier New" panose="02070309020205020404" pitchFamily="49" charset="0"/>
              </a:rPr>
              <a:t>4.49 </a:t>
            </a:r>
            <a:r>
              <a:rPr lang="zh-CN" altLang="en-US" sz="1200" b="1" dirty="0" smtClean="0">
                <a:latin typeface="+mj-ea"/>
                <a:ea typeface="+mj-ea"/>
                <a:cs typeface="Courier New" panose="02070309020205020404" pitchFamily="49" charset="0"/>
              </a:rPr>
              <a:t>设置</a:t>
            </a:r>
            <a:r>
              <a:rPr lang="en-US" altLang="zh-CN" sz="1200" b="1" dirty="0">
                <a:latin typeface="+mj-ea"/>
                <a:ea typeface="+mj-ea"/>
                <a:cs typeface="Courier New" panose="02070309020205020404" pitchFamily="49" charset="0"/>
              </a:rPr>
              <a:t>Input Setup Delay</a:t>
            </a:r>
            <a:endParaRPr lang="zh-CN" altLang="en-US" sz="12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1" y="2934236"/>
            <a:ext cx="5039995" cy="3585210"/>
          </a:xfrm>
          <a:prstGeom prst="rect">
            <a:avLst/>
          </a:prstGeom>
          <a:ln>
            <a:solidFill>
              <a:schemeClr val="accent1"/>
            </a:solidFill>
          </a:ln>
        </p:spPr>
      </p:pic>
    </p:spTree>
    <p:extLst>
      <p:ext uri="{BB962C8B-B14F-4D97-AF65-F5344CB8AC3E}">
        <p14:creationId xmlns:p14="http://schemas.microsoft.com/office/powerpoint/2010/main" val="246531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67692"/>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进入</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Set Input Delay</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，按照图</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4.50</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配置，</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Clock</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选择</a:t>
            </a: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rPr>
              <a:t>clk_pin</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，指明了对</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Objects</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进行时序分析所用的时钟，</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Objects</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选择</a:t>
            </a: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rPr>
              <a:t>rst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，这是想要设定</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input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约束的端口名。</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Delay</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选择需要的延迟时间，这里忽略之，设置成</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0</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。如有必要，</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Min/Max</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选择</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max</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时描述了用于</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setup</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分析的包含有板级走线和外部期间的延时；选择</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min</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时描述了用于</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hold</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分析的包含有板级走线和外部期间的延时。完成设置后点击</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19365" y="6519446"/>
            <a:ext cx="2514765" cy="276999"/>
          </a:xfrm>
          <a:prstGeom prst="rect">
            <a:avLst/>
          </a:prstGeom>
        </p:spPr>
        <p:txBody>
          <a:bodyPr wrap="square">
            <a:spAutoFit/>
          </a:bodyPr>
          <a:lstStyle/>
          <a:p>
            <a:r>
              <a:rPr lang="zh-CN" altLang="en-US" sz="1200" b="1" dirty="0">
                <a:latin typeface="+mj-ea"/>
                <a:ea typeface="+mj-ea"/>
                <a:cs typeface="Courier New" panose="02070309020205020404" pitchFamily="49" charset="0"/>
              </a:rPr>
              <a:t>图</a:t>
            </a:r>
            <a:r>
              <a:rPr lang="en-US" altLang="zh-CN" sz="1200" b="1" dirty="0" smtClean="0">
                <a:latin typeface="+mj-ea"/>
                <a:ea typeface="+mj-ea"/>
                <a:cs typeface="Courier New" panose="02070309020205020404" pitchFamily="49" charset="0"/>
              </a:rPr>
              <a:t>4.50 Input </a:t>
            </a:r>
            <a:r>
              <a:rPr lang="en-US" altLang="zh-CN" sz="1200" b="1" dirty="0">
                <a:latin typeface="+mj-ea"/>
                <a:ea typeface="+mj-ea"/>
                <a:cs typeface="Courier New" panose="02070309020205020404" pitchFamily="49" charset="0"/>
              </a:rPr>
              <a:t>Setup Delay</a:t>
            </a:r>
            <a:r>
              <a:rPr lang="zh-CN" altLang="en-US" sz="1200" b="1" dirty="0">
                <a:latin typeface="+mj-ea"/>
                <a:ea typeface="+mj-ea"/>
                <a:cs typeface="Courier New" panose="02070309020205020404" pitchFamily="49" charset="0"/>
              </a:rPr>
              <a:t>配置</a:t>
            </a:r>
            <a:endParaRPr lang="zh-CN" altLang="en-US" sz="12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425062" y="2944422"/>
            <a:ext cx="4103370" cy="3611245"/>
          </a:xfrm>
          <a:prstGeom prst="rect">
            <a:avLst/>
          </a:prstGeom>
          <a:ln>
            <a:solidFill>
              <a:schemeClr val="accent1"/>
            </a:solidFill>
          </a:ln>
        </p:spPr>
      </p:pic>
    </p:spTree>
    <p:extLst>
      <p:ext uri="{BB962C8B-B14F-4D97-AF65-F5344CB8AC3E}">
        <p14:creationId xmlns:p14="http://schemas.microsoft.com/office/powerpoint/2010/main" val="57582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27934" y="2330727"/>
            <a:ext cx="3252395" cy="2797048"/>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b="1" dirty="0" smtClean="0">
                <a:solidFill>
                  <a:schemeClr val="tx1">
                    <a:lumMod val="75000"/>
                    <a:lumOff val="25000"/>
                  </a:schemeClr>
                </a:solidFill>
                <a:latin typeface="+mj-ea"/>
                <a:ea typeface="+mj-ea"/>
              </a:rPr>
              <a:t>板</a:t>
            </a:r>
            <a:r>
              <a:rPr lang="zh-CN" altLang="en-US" b="1" dirty="0">
                <a:solidFill>
                  <a:schemeClr val="tx1">
                    <a:lumMod val="75000"/>
                    <a:lumOff val="25000"/>
                  </a:schemeClr>
                </a:solidFill>
                <a:latin typeface="+mj-ea"/>
                <a:ea typeface="+mj-ea"/>
              </a:rPr>
              <a:t>卡中主要外围接口电路包含</a:t>
            </a:r>
            <a:r>
              <a:rPr lang="en-US" altLang="zh-CN" b="1" dirty="0">
                <a:solidFill>
                  <a:schemeClr val="tx1">
                    <a:lumMod val="75000"/>
                    <a:lumOff val="25000"/>
                  </a:schemeClr>
                </a:solidFill>
                <a:latin typeface="+mj-ea"/>
                <a:ea typeface="+mj-ea"/>
              </a:rPr>
              <a:t>16</a:t>
            </a:r>
            <a:r>
              <a:rPr lang="zh-CN" altLang="en-US" b="1" dirty="0">
                <a:solidFill>
                  <a:schemeClr val="tx1">
                    <a:lumMod val="75000"/>
                    <a:lumOff val="25000"/>
                  </a:schemeClr>
                </a:solidFill>
                <a:latin typeface="+mj-ea"/>
                <a:ea typeface="+mj-ea"/>
              </a:rPr>
              <a:t>个拨动开关、</a:t>
            </a:r>
            <a:r>
              <a:rPr lang="en-US" altLang="zh-CN" b="1" dirty="0">
                <a:solidFill>
                  <a:schemeClr val="tx1">
                    <a:lumMod val="75000"/>
                    <a:lumOff val="25000"/>
                  </a:schemeClr>
                </a:solidFill>
                <a:latin typeface="+mj-ea"/>
                <a:ea typeface="+mj-ea"/>
              </a:rPr>
              <a:t>5</a:t>
            </a:r>
            <a:r>
              <a:rPr lang="zh-CN" altLang="en-US" b="1" dirty="0">
                <a:solidFill>
                  <a:schemeClr val="tx1">
                    <a:lumMod val="75000"/>
                    <a:lumOff val="25000"/>
                  </a:schemeClr>
                </a:solidFill>
                <a:latin typeface="+mj-ea"/>
                <a:ea typeface="+mj-ea"/>
              </a:rPr>
              <a:t>个按键、</a:t>
            </a:r>
            <a:r>
              <a:rPr lang="en-US" altLang="zh-CN" b="1" dirty="0">
                <a:solidFill>
                  <a:schemeClr val="tx1">
                    <a:lumMod val="75000"/>
                    <a:lumOff val="25000"/>
                  </a:schemeClr>
                </a:solidFill>
                <a:latin typeface="+mj-ea"/>
                <a:ea typeface="+mj-ea"/>
              </a:rPr>
              <a:t>16</a:t>
            </a:r>
            <a:r>
              <a:rPr lang="zh-CN" altLang="en-US" b="1" dirty="0">
                <a:solidFill>
                  <a:schemeClr val="tx1">
                    <a:lumMod val="75000"/>
                    <a:lumOff val="25000"/>
                  </a:schemeClr>
                </a:solidFill>
                <a:latin typeface="+mj-ea"/>
                <a:ea typeface="+mj-ea"/>
              </a:rPr>
              <a:t>个独立的</a:t>
            </a:r>
            <a:r>
              <a:rPr lang="en-US" altLang="zh-CN" b="1" dirty="0">
                <a:solidFill>
                  <a:schemeClr val="tx1">
                    <a:lumMod val="75000"/>
                    <a:lumOff val="25000"/>
                  </a:schemeClr>
                </a:solidFill>
                <a:latin typeface="+mj-ea"/>
                <a:ea typeface="+mj-ea"/>
              </a:rPr>
              <a:t>LED</a:t>
            </a:r>
            <a:r>
              <a:rPr lang="zh-CN" altLang="en-US" b="1" dirty="0">
                <a:solidFill>
                  <a:schemeClr val="tx1">
                    <a:lumMod val="75000"/>
                    <a:lumOff val="25000"/>
                  </a:schemeClr>
                </a:solidFill>
                <a:latin typeface="+mj-ea"/>
                <a:ea typeface="+mj-ea"/>
              </a:rPr>
              <a:t>指示灯和</a:t>
            </a:r>
            <a:r>
              <a:rPr lang="en-US" altLang="zh-CN" b="1" dirty="0">
                <a:solidFill>
                  <a:schemeClr val="tx1">
                    <a:lumMod val="75000"/>
                    <a:lumOff val="25000"/>
                  </a:schemeClr>
                </a:solidFill>
                <a:latin typeface="+mj-ea"/>
                <a:ea typeface="+mj-ea"/>
              </a:rPr>
              <a:t>8</a:t>
            </a:r>
            <a:r>
              <a:rPr lang="zh-CN" altLang="en-US" b="1" dirty="0">
                <a:solidFill>
                  <a:schemeClr val="tx1">
                    <a:lumMod val="75000"/>
                    <a:lumOff val="25000"/>
                  </a:schemeClr>
                </a:solidFill>
                <a:latin typeface="+mj-ea"/>
                <a:ea typeface="+mj-ea"/>
              </a:rPr>
              <a:t>位</a:t>
            </a:r>
            <a:r>
              <a:rPr lang="en-US" altLang="zh-CN" b="1" dirty="0">
                <a:solidFill>
                  <a:schemeClr val="tx1">
                    <a:lumMod val="75000"/>
                    <a:lumOff val="25000"/>
                  </a:schemeClr>
                </a:solidFill>
                <a:latin typeface="+mj-ea"/>
                <a:ea typeface="+mj-ea"/>
              </a:rPr>
              <a:t>7</a:t>
            </a:r>
            <a:r>
              <a:rPr lang="zh-CN" altLang="en-US" b="1" dirty="0">
                <a:solidFill>
                  <a:schemeClr val="tx1">
                    <a:lumMod val="75000"/>
                    <a:lumOff val="25000"/>
                  </a:schemeClr>
                </a:solidFill>
                <a:latin typeface="+mj-ea"/>
                <a:ea typeface="+mj-ea"/>
              </a:rPr>
              <a:t>段数码管，如图</a:t>
            </a:r>
            <a:r>
              <a:rPr lang="en-US" altLang="zh-CN" b="1" dirty="0">
                <a:solidFill>
                  <a:schemeClr val="tx1">
                    <a:lumMod val="75000"/>
                    <a:lumOff val="25000"/>
                  </a:schemeClr>
                </a:solidFill>
                <a:latin typeface="+mj-ea"/>
                <a:ea typeface="+mj-ea"/>
              </a:rPr>
              <a:t>4.2</a:t>
            </a:r>
            <a:r>
              <a:rPr lang="zh-CN" altLang="en-US" b="1" dirty="0">
                <a:solidFill>
                  <a:schemeClr val="tx1">
                    <a:lumMod val="75000"/>
                    <a:lumOff val="25000"/>
                  </a:schemeClr>
                </a:solidFill>
                <a:latin typeface="+mj-ea"/>
                <a:ea typeface="+mj-ea"/>
              </a:rPr>
              <a:t>所示</a:t>
            </a:r>
            <a:endParaRPr lang="en-US" altLang="zh-CN"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r>
              <a:rPr lang="en-US" altLang="zh-CN" b="1" dirty="0"/>
              <a:t>Nexys 4 DDR Aritix-7 FPGA</a:t>
            </a:r>
            <a:r>
              <a:rPr lang="zh-CN" altLang="en-US" b="1" dirty="0"/>
              <a:t>引脚分配</a:t>
            </a: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4276912" y="1018375"/>
            <a:ext cx="3656854" cy="5050731"/>
          </a:xfrm>
          <a:prstGeom prst="rect">
            <a:avLst/>
          </a:prstGeom>
          <a:ln>
            <a:solidFill>
              <a:schemeClr val="accent1"/>
            </a:solidFill>
          </a:ln>
        </p:spPr>
      </p:pic>
      <p:sp>
        <p:nvSpPr>
          <p:cNvPr id="2" name="文本框 1"/>
          <p:cNvSpPr txBox="1"/>
          <p:nvPr/>
        </p:nvSpPr>
        <p:spPr>
          <a:xfrm>
            <a:off x="4980455" y="6069106"/>
            <a:ext cx="2249767" cy="475129"/>
          </a:xfrm>
          <a:prstGeom prst="rect">
            <a:avLst/>
          </a:prstGeom>
          <a:noFill/>
        </p:spPr>
        <p:txBody>
          <a:bodyPr wrap="none" rtlCol="0">
            <a:noAutofit/>
          </a:bodyPr>
          <a:lstStyle/>
          <a:p>
            <a:r>
              <a:rPr lang="zh-CN" altLang="en-US" sz="1800" b="1" dirty="0" smtClean="0">
                <a:latin typeface="微软雅黑" panose="020B0503020204020204" pitchFamily="34" charset="-122"/>
                <a:ea typeface="微软雅黑" panose="020B0503020204020204" pitchFamily="34" charset="-122"/>
              </a:rPr>
              <a:t>图</a:t>
            </a:r>
            <a:r>
              <a:rPr lang="en-US" altLang="zh-CN" sz="1800" b="1" dirty="0" smtClean="0">
                <a:latin typeface="微软雅黑" panose="020B0503020204020204" pitchFamily="34" charset="-122"/>
                <a:ea typeface="微软雅黑" panose="020B0503020204020204" pitchFamily="34" charset="-122"/>
              </a:rPr>
              <a:t>4.2 </a:t>
            </a:r>
            <a:r>
              <a:rPr lang="zh-CN" altLang="en-US" sz="1800" b="1" dirty="0" smtClean="0">
                <a:latin typeface="微软雅黑" panose="020B0503020204020204" pitchFamily="34" charset="-122"/>
                <a:ea typeface="微软雅黑" panose="020B0503020204020204" pitchFamily="34" charset="-122"/>
              </a:rPr>
              <a:t>板</a:t>
            </a:r>
            <a:r>
              <a:rPr lang="zh-CN" altLang="en-US" sz="1800" b="1" dirty="0">
                <a:latin typeface="微软雅黑" panose="020B0503020204020204" pitchFamily="34" charset="-122"/>
                <a:ea typeface="微软雅黑" panose="020B0503020204020204" pitchFamily="34" charset="-122"/>
              </a:rPr>
              <a:t>卡外设电路</a:t>
            </a:r>
          </a:p>
        </p:txBody>
      </p:sp>
    </p:spTree>
    <p:extLst>
      <p:ext uri="{BB962C8B-B14F-4D97-AF65-F5344CB8AC3E}">
        <p14:creationId xmlns:p14="http://schemas.microsoft.com/office/powerpoint/2010/main" val="100418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接下来设置</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Output Delay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，其设置与</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Input Delay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相似。如图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4.51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所示，双击左边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Output-&gt;Set Output Delay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Clock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选择</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clk_pin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Objects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选择所有输出，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Delay value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设置为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0ns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，当然，有必要时也能设置</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max/min delay</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081972" y="6434340"/>
            <a:ext cx="278954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4.51 Output </a:t>
            </a:r>
            <a:r>
              <a:rPr lang="en-US" altLang="zh-CN" sz="1600" b="1" dirty="0">
                <a:latin typeface="+mj-ea"/>
                <a:ea typeface="+mj-ea"/>
                <a:cs typeface="Courier New" panose="02070309020205020404" pitchFamily="49" charset="0"/>
              </a:rPr>
              <a:t>Delay</a:t>
            </a:r>
            <a:r>
              <a:rPr lang="zh-CN" altLang="en-US" sz="1600" b="1" dirty="0">
                <a:latin typeface="+mj-ea"/>
                <a:ea typeface="+mj-ea"/>
                <a:cs typeface="Courier New" panose="02070309020205020404" pitchFamily="49" charset="0"/>
              </a:rPr>
              <a:t>配置</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479037" y="2933585"/>
            <a:ext cx="3995420" cy="3500755"/>
          </a:xfrm>
          <a:prstGeom prst="rect">
            <a:avLst/>
          </a:prstGeom>
          <a:ln>
            <a:solidFill>
              <a:schemeClr val="accent1"/>
            </a:solidFill>
          </a:ln>
        </p:spPr>
      </p:pic>
    </p:spTree>
    <p:extLst>
      <p:ext uri="{BB962C8B-B14F-4D97-AF65-F5344CB8AC3E}">
        <p14:creationId xmlns:p14="http://schemas.microsoft.com/office/powerpoint/2010/main" val="263538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完成以上约束后选择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File-&gt;Save Constraints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将设置的约束保存，之后可以在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XDC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文件中看到如图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4.52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的约束结果。</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618486" y="4065535"/>
            <a:ext cx="1716528"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4.52 </a:t>
            </a:r>
            <a:r>
              <a:rPr lang="zh-CN" altLang="en-US" sz="1600" b="1" dirty="0" smtClean="0">
                <a:latin typeface="+mj-ea"/>
                <a:ea typeface="+mj-ea"/>
                <a:cs typeface="Courier New" panose="02070309020205020404" pitchFamily="49" charset="0"/>
              </a:rPr>
              <a:t>约束</a:t>
            </a:r>
            <a:r>
              <a:rPr lang="zh-CN" altLang="en-US" sz="1600" b="1" dirty="0">
                <a:latin typeface="+mj-ea"/>
                <a:ea typeface="+mj-ea"/>
                <a:cs typeface="Courier New" panose="02070309020205020404" pitchFamily="49" charset="0"/>
              </a:rPr>
              <a:t>结果</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887896" y="3152663"/>
            <a:ext cx="7177708" cy="885186"/>
          </a:xfrm>
          <a:prstGeom prst="rect">
            <a:avLst/>
          </a:prstGeom>
          <a:ln>
            <a:solidFill>
              <a:schemeClr val="accent1"/>
            </a:solidFill>
          </a:ln>
        </p:spPr>
      </p:pic>
    </p:spTree>
    <p:extLst>
      <p:ext uri="{BB962C8B-B14F-4D97-AF65-F5344CB8AC3E}">
        <p14:creationId xmlns:p14="http://schemas.microsoft.com/office/powerpoint/2010/main" val="302327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完成时序约束之后，利用</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提供的时序分析手段进行分析，即使用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Report Timing Summary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进行分析。如图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4.53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中选择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Synthesized Design-&gt;Report Timing Summary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。并将</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Options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标签里将</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Path delay type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设置成</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min_max</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r>
              <a:rPr lang="en-US" altLang="zh-CN" b="1" dirty="0"/>
              <a:t>4.3.3 Report Timing </a:t>
            </a:r>
            <a:r>
              <a:rPr lang="en-US" altLang="zh-CN" b="1" dirty="0" smtClean="0"/>
              <a:t>Summary </a:t>
            </a:r>
            <a:r>
              <a:rPr lang="zh-CN" altLang="en-US" b="1" dirty="0" smtClean="0"/>
              <a:t>时序</a:t>
            </a:r>
            <a:r>
              <a:rPr lang="zh-CN" altLang="en-US" b="1" dirty="0"/>
              <a:t>分析</a:t>
            </a:r>
          </a:p>
        </p:txBody>
      </p:sp>
      <p:sp>
        <p:nvSpPr>
          <p:cNvPr id="2" name="矩形 1"/>
          <p:cNvSpPr/>
          <p:nvPr/>
        </p:nvSpPr>
        <p:spPr>
          <a:xfrm>
            <a:off x="3621029" y="6163393"/>
            <a:ext cx="171143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4.53 </a:t>
            </a:r>
            <a:r>
              <a:rPr lang="zh-CN" altLang="en-US" sz="1600" b="1" dirty="0" smtClean="0">
                <a:latin typeface="+mj-ea"/>
                <a:ea typeface="+mj-ea"/>
                <a:cs typeface="Courier New" panose="02070309020205020404" pitchFamily="49" charset="0"/>
              </a:rPr>
              <a:t>时序</a:t>
            </a:r>
            <a:r>
              <a:rPr lang="zh-CN" altLang="en-US" sz="1600" b="1" dirty="0">
                <a:latin typeface="+mj-ea"/>
                <a:ea typeface="+mj-ea"/>
                <a:cs typeface="Courier New" panose="02070309020205020404" pitchFamily="49" charset="0"/>
              </a:rPr>
              <a:t>分析</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3442418"/>
            <a:ext cx="5039995" cy="2720975"/>
          </a:xfrm>
          <a:prstGeom prst="rect">
            <a:avLst/>
          </a:prstGeom>
          <a:ln>
            <a:solidFill>
              <a:schemeClr val="accent1"/>
            </a:solidFill>
          </a:ln>
        </p:spPr>
      </p:pic>
    </p:spTree>
    <p:extLst>
      <p:ext uri="{BB962C8B-B14F-4D97-AF65-F5344CB8AC3E}">
        <p14:creationId xmlns:p14="http://schemas.microsoft.com/office/powerpoint/2010/main" val="308385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reprt_timing_summary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实际上隐含了</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report_timing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report_clocks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check_timing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以及部分的</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report_clock_interaction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命令，所以最终看到的图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4.54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所示的报告中也包含了这几部分的内容。</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66777" y="5077899"/>
            <a:ext cx="221993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4.54 </a:t>
            </a:r>
            <a:r>
              <a:rPr lang="zh-CN" altLang="en-US" sz="1600" b="1" dirty="0" smtClean="0">
                <a:latin typeface="+mj-ea"/>
                <a:ea typeface="+mj-ea"/>
                <a:cs typeface="Courier New" panose="02070309020205020404" pitchFamily="49" charset="0"/>
              </a:rPr>
              <a:t>时序</a:t>
            </a:r>
            <a:r>
              <a:rPr lang="zh-CN" altLang="en-US" sz="1600" b="1" dirty="0">
                <a:latin typeface="+mj-ea"/>
                <a:ea typeface="+mj-ea"/>
                <a:cs typeface="Courier New" panose="02070309020205020404" pitchFamily="49" charset="0"/>
              </a:rPr>
              <a:t>分析报告</a:t>
            </a:r>
            <a:endParaRPr lang="zh-CN" altLang="en-US" sz="1600" b="1" dirty="0">
              <a:latin typeface="+mj-ea"/>
              <a:ea typeface="+mj-ea"/>
            </a:endParaRPr>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1956750" y="3533708"/>
            <a:ext cx="5039995" cy="1385570"/>
          </a:xfrm>
          <a:prstGeom prst="rect">
            <a:avLst/>
          </a:prstGeom>
          <a:ln>
            <a:solidFill>
              <a:schemeClr val="accent1"/>
            </a:solidFill>
          </a:ln>
        </p:spPr>
      </p:pic>
    </p:spTree>
    <p:extLst>
      <p:ext uri="{BB962C8B-B14F-4D97-AF65-F5344CB8AC3E}">
        <p14:creationId xmlns:p14="http://schemas.microsoft.com/office/powerpoint/2010/main" val="13331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526187"/>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Timing Summary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报告把路径按照时钟域分类，如图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4.55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所示，每个组别下缺省会报告</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Setup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Hold</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以及</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Pulse Width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检查最差的各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条路径，还可以看到每条路径的具体延时报告，并支持与</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Device View</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Schematic View</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等窗口之间的交互。</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145978" y="5319413"/>
            <a:ext cx="2515493"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4.55 </a:t>
            </a:r>
            <a:r>
              <a:rPr lang="zh-CN" altLang="en-US" sz="1600" b="1" dirty="0" smtClean="0">
                <a:latin typeface="+mj-ea"/>
                <a:ea typeface="+mj-ea"/>
                <a:cs typeface="Courier New" panose="02070309020205020404" pitchFamily="49" charset="0"/>
              </a:rPr>
              <a:t>时序</a:t>
            </a:r>
            <a:r>
              <a:rPr lang="zh-CN" altLang="en-US" sz="1600" b="1" dirty="0">
                <a:latin typeface="+mj-ea"/>
                <a:ea typeface="+mj-ea"/>
                <a:cs typeface="Courier New" panose="02070309020205020404" pitchFamily="49" charset="0"/>
              </a:rPr>
              <a:t>分析报告分类</a:t>
            </a:r>
            <a:endParaRPr lang="zh-CN" altLang="en-US" sz="1600" b="1" dirty="0">
              <a:latin typeface="+mj-ea"/>
              <a:ea typeface="+mj-ea"/>
            </a:endParaRPr>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1956749" y="3963378"/>
            <a:ext cx="5039995" cy="1245235"/>
          </a:xfrm>
          <a:prstGeom prst="rect">
            <a:avLst/>
          </a:prstGeom>
          <a:ln>
            <a:solidFill>
              <a:schemeClr val="tx2"/>
            </a:solidFill>
          </a:ln>
        </p:spPr>
      </p:pic>
    </p:spTree>
    <p:extLst>
      <p:ext uri="{BB962C8B-B14F-4D97-AF65-F5344CB8AC3E}">
        <p14:creationId xmlns:p14="http://schemas.microsoft.com/office/powerpoint/2010/main" val="209165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3003515"/>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4.56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所示，每条路径具体的报告会分为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Summary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 Clock Path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Data Path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Destination Clock Path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几部分，详细报告每部分的逻辑延时与连线延时。用户首先要关注的就是</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Summary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中的几部分内容，发现问题后再根据具体情况来检查详细的延时数据。其中，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Slack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显示路径是否有时序违例，</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Destination</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显示源驱动时钟和目的驱动时钟及其时钟频率，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Requirement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显示这条路径的时序要求是多少，</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Data Path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显示数据路径上的延时，</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Logic Level</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显示这条路径的逻辑级数，而</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Clock Path Skew</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和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Clock Uncertainty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则显示时钟路径上的不确定性。</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546930" y="6209375"/>
            <a:ext cx="185962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4.56 </a:t>
            </a:r>
            <a:r>
              <a:rPr lang="zh-CN" altLang="en-US" sz="1600" b="1" dirty="0" smtClean="0">
                <a:latin typeface="+mj-ea"/>
                <a:ea typeface="+mj-ea"/>
                <a:cs typeface="Courier New" panose="02070309020205020404" pitchFamily="49" charset="0"/>
              </a:rPr>
              <a:t>详细</a:t>
            </a:r>
            <a:r>
              <a:rPr lang="zh-CN" altLang="en-US" sz="1600" b="1" dirty="0">
                <a:latin typeface="+mj-ea"/>
                <a:ea typeface="+mj-ea"/>
                <a:cs typeface="Courier New" panose="02070309020205020404" pitchFamily="49" charset="0"/>
              </a:rPr>
              <a:t>报告</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48" y="4906839"/>
            <a:ext cx="5039995" cy="1236980"/>
          </a:xfrm>
          <a:prstGeom prst="rect">
            <a:avLst/>
          </a:prstGeom>
          <a:ln>
            <a:solidFill>
              <a:schemeClr val="accent1"/>
            </a:solidFill>
          </a:ln>
        </p:spPr>
      </p:pic>
    </p:spTree>
    <p:extLst>
      <p:ext uri="{BB962C8B-B14F-4D97-AF65-F5344CB8AC3E}">
        <p14:creationId xmlns:p14="http://schemas.microsoft.com/office/powerpoint/2010/main" val="361748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938992"/>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将光标移动到有下划线的数据上然后单击，能得到相应数据的计算方式，如图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4.57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。通过</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Summary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我们可以得到知道这一条</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时钟域内的路径的时钟周期，从</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Slack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的值看出是否存在时序违例。而通过</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Data Path Delay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Logic Levels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的值可以看出是否是因为连线延时比例过高或者是逻辑级数较高导致的数据链路延时较大，从而可以从改进布局、降低扇出或者是减少逻辑级数的优化方向。</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16742" y="5450503"/>
            <a:ext cx="212000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4.57 </a:t>
            </a:r>
            <a:r>
              <a:rPr lang="zh-CN" altLang="en-US" sz="1600" b="1" dirty="0" smtClean="0">
                <a:latin typeface="+mj-ea"/>
                <a:ea typeface="+mj-ea"/>
                <a:cs typeface="Courier New" panose="02070309020205020404" pitchFamily="49" charset="0"/>
              </a:rPr>
              <a:t>数据</a:t>
            </a:r>
            <a:r>
              <a:rPr lang="zh-CN" altLang="en-US" sz="1600" b="1" dirty="0">
                <a:latin typeface="+mj-ea"/>
                <a:ea typeface="+mj-ea"/>
                <a:cs typeface="Courier New" panose="02070309020205020404" pitchFamily="49" charset="0"/>
              </a:rPr>
              <a:t>计算方式</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0" y="4028306"/>
            <a:ext cx="5039995" cy="1278890"/>
          </a:xfrm>
          <a:prstGeom prst="rect">
            <a:avLst/>
          </a:prstGeom>
          <a:ln>
            <a:solidFill>
              <a:schemeClr val="accent1"/>
            </a:solidFill>
          </a:ln>
        </p:spPr>
      </p:pic>
    </p:spTree>
    <p:extLst>
      <p:ext uri="{BB962C8B-B14F-4D97-AF65-F5344CB8AC3E}">
        <p14:creationId xmlns:p14="http://schemas.microsoft.com/office/powerpoint/2010/main" val="306289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67692"/>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为了使</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Report Timing </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Summary</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的使用更加形象，这里使用了一个完整</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的例子进行描述。首先通过之前介绍的方法将</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工程在</a:t>
            </a: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rPr>
              <a:t>Vivado</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中建立起一个完整的工程，再进行简单的时序约束，为了尽可能提高</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的性能，在建立主时钟源时使用了一个理论上比较合适的频率，此时周期是</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24.025ns</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。同时由于开发板有一定的延迟，在设置输入延迟的时候设置</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1ns</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的延迟，见图</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4.58</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633098" y="6515662"/>
            <a:ext cx="1687302" cy="276999"/>
          </a:xfrm>
          <a:prstGeom prst="rect">
            <a:avLst/>
          </a:prstGeom>
        </p:spPr>
        <p:txBody>
          <a:bodyPr wrap="square">
            <a:spAutoFit/>
          </a:bodyPr>
          <a:lstStyle/>
          <a:p>
            <a:r>
              <a:rPr lang="zh-CN" altLang="en-US" sz="1200" b="1" dirty="0">
                <a:latin typeface="+mj-ea"/>
                <a:ea typeface="+mj-ea"/>
                <a:cs typeface="Courier New" panose="02070309020205020404" pitchFamily="49" charset="0"/>
              </a:rPr>
              <a:t>图</a:t>
            </a:r>
            <a:r>
              <a:rPr lang="en-US" altLang="zh-CN" sz="1200" b="1" dirty="0" smtClean="0">
                <a:latin typeface="+mj-ea"/>
                <a:ea typeface="+mj-ea"/>
                <a:cs typeface="Courier New" panose="02070309020205020404" pitchFamily="49" charset="0"/>
              </a:rPr>
              <a:t>4.58 </a:t>
            </a:r>
            <a:r>
              <a:rPr lang="zh-CN" altLang="en-US" sz="1200" b="1" dirty="0" smtClean="0">
                <a:latin typeface="+mj-ea"/>
                <a:ea typeface="+mj-ea"/>
                <a:cs typeface="Courier New" panose="02070309020205020404" pitchFamily="49" charset="0"/>
              </a:rPr>
              <a:t>输入</a:t>
            </a:r>
            <a:r>
              <a:rPr lang="zh-CN" altLang="en-US" sz="1200" b="1" dirty="0">
                <a:latin typeface="+mj-ea"/>
                <a:ea typeface="+mj-ea"/>
                <a:cs typeface="Courier New" panose="02070309020205020404" pitchFamily="49" charset="0"/>
              </a:rPr>
              <a:t>延迟设置</a:t>
            </a:r>
            <a:endParaRPr lang="zh-CN" altLang="en-US" sz="1200" b="1" dirty="0">
              <a:latin typeface="+mj-ea"/>
              <a:ea typeface="+mj-ea"/>
            </a:endParaRP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1956752" y="2944422"/>
            <a:ext cx="5039995" cy="3571240"/>
          </a:xfrm>
          <a:prstGeom prst="rect">
            <a:avLst/>
          </a:prstGeom>
          <a:ln>
            <a:solidFill>
              <a:schemeClr val="accent1"/>
            </a:solidFill>
          </a:ln>
        </p:spPr>
      </p:pic>
    </p:spTree>
    <p:extLst>
      <p:ext uri="{BB962C8B-B14F-4D97-AF65-F5344CB8AC3E}">
        <p14:creationId xmlns:p14="http://schemas.microsoft.com/office/powerpoint/2010/main" val="113431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接下来用上文中提到的方法打开相应的界面，此时初次调试界面如图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4.59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06200" y="3452382"/>
            <a:ext cx="2141100"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4.59 </a:t>
            </a:r>
            <a:r>
              <a:rPr lang="zh-CN" altLang="en-US" sz="1600" b="1" dirty="0" smtClean="0">
                <a:latin typeface="+mj-ea"/>
                <a:ea typeface="+mj-ea"/>
                <a:cs typeface="Courier New" panose="02070309020205020404" pitchFamily="49" charset="0"/>
              </a:rPr>
              <a:t>初次</a:t>
            </a:r>
            <a:r>
              <a:rPr lang="zh-CN" altLang="en-US" sz="1600" b="1" dirty="0">
                <a:latin typeface="+mj-ea"/>
                <a:ea typeface="+mj-ea"/>
                <a:cs typeface="Courier New" panose="02070309020205020404" pitchFamily="49" charset="0"/>
              </a:rPr>
              <a:t>调试界面</a:t>
            </a:r>
            <a:endParaRPr lang="zh-CN" altLang="en-US" sz="1600" b="1" dirty="0">
              <a:latin typeface="+mj-ea"/>
              <a:ea typeface="+mj-ea"/>
            </a:endParaRPr>
          </a:p>
        </p:txBody>
      </p:sp>
      <p:sp>
        <p:nvSpPr>
          <p:cNvPr id="4" name="矩形 3"/>
          <p:cNvSpPr/>
          <p:nvPr/>
        </p:nvSpPr>
        <p:spPr>
          <a:xfrm>
            <a:off x="853122" y="3962347"/>
            <a:ext cx="7247255" cy="584775"/>
          </a:xfrm>
          <a:prstGeom prst="rect">
            <a:avLst/>
          </a:prstGeom>
        </p:spPr>
        <p:txBody>
          <a:bodyPr wrap="square">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由图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4.59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可以看到，设计上存在这一些违例，导致出现红色的警示数字，为此，我们可以点击图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左侧栏中的红色条目，展开至具体时钟线路。</a:t>
            </a:r>
          </a:p>
        </p:txBody>
      </p:sp>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1956751" y="2366332"/>
            <a:ext cx="5039995" cy="1094740"/>
          </a:xfrm>
          <a:prstGeom prst="rect">
            <a:avLst/>
          </a:prstGeom>
          <a:ln>
            <a:solidFill>
              <a:schemeClr val="accent1"/>
            </a:solidFill>
          </a:ln>
        </p:spPr>
      </p:pic>
      <p:pic>
        <p:nvPicPr>
          <p:cNvPr id="10" name="图片 9"/>
          <p:cNvPicPr/>
          <p:nvPr/>
        </p:nvPicPr>
        <p:blipFill>
          <a:blip r:embed="rId4" cstate="print">
            <a:extLst>
              <a:ext uri="{28A0092B-C50C-407E-A947-70E740481C1C}">
                <a14:useLocalDpi xmlns:a14="http://schemas.microsoft.com/office/drawing/2010/main" val="0"/>
              </a:ext>
            </a:extLst>
          </a:blip>
          <a:stretch>
            <a:fillRect/>
          </a:stretch>
        </p:blipFill>
        <p:spPr>
          <a:xfrm>
            <a:off x="1956751" y="4654157"/>
            <a:ext cx="5039995" cy="1118870"/>
          </a:xfrm>
          <a:prstGeom prst="rect">
            <a:avLst/>
          </a:prstGeom>
          <a:ln>
            <a:solidFill>
              <a:schemeClr val="accent1"/>
            </a:solidFill>
          </a:ln>
        </p:spPr>
      </p:pic>
      <p:sp>
        <p:nvSpPr>
          <p:cNvPr id="11" name="矩形 10"/>
          <p:cNvSpPr/>
          <p:nvPr/>
        </p:nvSpPr>
        <p:spPr>
          <a:xfrm>
            <a:off x="3406198" y="5793768"/>
            <a:ext cx="2141100"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4.60 </a:t>
            </a:r>
            <a:r>
              <a:rPr lang="zh-CN" altLang="en-US" sz="1600" b="1" dirty="0" smtClean="0">
                <a:latin typeface="+mj-ea"/>
                <a:ea typeface="+mj-ea"/>
                <a:cs typeface="Courier New" panose="02070309020205020404" pitchFamily="49" charset="0"/>
              </a:rPr>
              <a:t>具体</a:t>
            </a:r>
            <a:r>
              <a:rPr lang="zh-CN" altLang="en-US" sz="1600" b="1" dirty="0">
                <a:latin typeface="+mj-ea"/>
                <a:ea typeface="+mj-ea"/>
                <a:cs typeface="Courier New" panose="02070309020205020404" pitchFamily="49" charset="0"/>
              </a:rPr>
              <a:t>时钟线路</a:t>
            </a:r>
            <a:endParaRPr lang="zh-CN" altLang="en-US" sz="1600" b="1" dirty="0">
              <a:latin typeface="+mj-ea"/>
              <a:ea typeface="+mj-ea"/>
            </a:endParaRPr>
          </a:p>
        </p:txBody>
      </p:sp>
    </p:spTree>
    <p:extLst>
      <p:ext uri="{BB962C8B-B14F-4D97-AF65-F5344CB8AC3E}">
        <p14:creationId xmlns:p14="http://schemas.microsoft.com/office/powerpoint/2010/main" val="264289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此时再双击右侧具体条目，可以看到如图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581881" y="6046336"/>
            <a:ext cx="1789737"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4.61 </a:t>
            </a:r>
            <a:r>
              <a:rPr lang="zh-CN" altLang="en-US" sz="1600" b="1" dirty="0" smtClean="0">
                <a:latin typeface="+mj-ea"/>
                <a:ea typeface="+mj-ea"/>
                <a:cs typeface="Courier New" panose="02070309020205020404" pitchFamily="49" charset="0"/>
              </a:rPr>
              <a:t>详细</a:t>
            </a:r>
            <a:r>
              <a:rPr lang="zh-CN" altLang="en-US" sz="1600" b="1" dirty="0">
                <a:latin typeface="+mj-ea"/>
                <a:ea typeface="+mj-ea"/>
                <a:cs typeface="Courier New" panose="02070309020205020404" pitchFamily="49" charset="0"/>
              </a:rPr>
              <a:t>信息</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024011" y="2419647"/>
            <a:ext cx="5039995" cy="3571240"/>
          </a:xfrm>
          <a:prstGeom prst="rect">
            <a:avLst/>
          </a:prstGeom>
          <a:ln>
            <a:solidFill>
              <a:schemeClr val="accent1"/>
            </a:solidFill>
          </a:ln>
        </p:spPr>
      </p:pic>
    </p:spTree>
    <p:extLst>
      <p:ext uri="{BB962C8B-B14F-4D97-AF65-F5344CB8AC3E}">
        <p14:creationId xmlns:p14="http://schemas.microsoft.com/office/powerpoint/2010/main" val="18051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endParaRPr dirty="0"/>
          </a:p>
        </p:txBody>
      </p:sp>
      <p:sp>
        <p:nvSpPr>
          <p:cNvPr id="4" name="文本框 3"/>
          <p:cNvSpPr txBox="1"/>
          <p:nvPr/>
        </p:nvSpPr>
        <p:spPr>
          <a:xfrm>
            <a:off x="2032000" y="4510405"/>
            <a:ext cx="5080000" cy="414020"/>
          </a:xfrm>
          <a:prstGeom prst="rect">
            <a:avLst/>
          </a:prstGeom>
          <a:noFill/>
          <a:ln w="9525">
            <a:noFill/>
          </a:ln>
        </p:spPr>
        <p:txBody>
          <a:bodyPr>
            <a:spAutoFit/>
          </a:bodyPr>
          <a:lstStyle/>
          <a:p>
            <a:pPr marL="0" indent="266700"/>
            <a:endParaRPr lang="en-US" altLang="zh-CN" sz="1050" b="0">
              <a:latin typeface="Calibri" panose="020F0502020204030204" charset="0"/>
              <a:cs typeface="Calibri" panose="020F0502020204030204" charset="0"/>
            </a:endParaRPr>
          </a:p>
          <a:p>
            <a:pPr marL="0" indent="266700"/>
            <a:r>
              <a:rPr lang="en-US" altLang="zh-CN" sz="1050" b="0">
                <a:latin typeface="Calibri" panose="020F0502020204030204" charset="0"/>
                <a:cs typeface="Calibri" panose="020F0502020204030204" charset="0"/>
              </a:rPr>
              <a:t> </a:t>
            </a:r>
            <a:endParaRPr lang="zh-CN" altLang="en-US"/>
          </a:p>
        </p:txBody>
      </p:sp>
      <p:sp>
        <p:nvSpPr>
          <p:cNvPr id="2" name="文本框 1"/>
          <p:cNvSpPr txBox="1"/>
          <p:nvPr/>
        </p:nvSpPr>
        <p:spPr>
          <a:xfrm>
            <a:off x="687068" y="1543304"/>
            <a:ext cx="7758432" cy="400110"/>
          </a:xfrm>
          <a:prstGeom prst="rect">
            <a:avLst/>
          </a:prstGeom>
          <a:noFill/>
          <a:ln w="9525">
            <a:noFill/>
          </a:ln>
        </p:spPr>
        <p:txBody>
          <a:bodyPr wrap="square">
            <a:spAutoFit/>
          </a:bodyPr>
          <a:lstStyle/>
          <a:p>
            <a:pPr marL="0" algn="ctr"/>
            <a:r>
              <a:rPr lang="zh-CN" altLang="en-US" sz="2000" b="1" dirty="0">
                <a:solidFill>
                  <a:schemeClr val="tx1">
                    <a:lumMod val="75000"/>
                    <a:lumOff val="25000"/>
                  </a:schemeClr>
                </a:solidFill>
                <a:latin typeface="+mj-ea"/>
                <a:ea typeface="+mj-ea"/>
              </a:rPr>
              <a:t>表</a:t>
            </a:r>
            <a:r>
              <a:rPr lang="en-US" altLang="zh-CN" sz="2000" b="1" dirty="0">
                <a:solidFill>
                  <a:schemeClr val="tx1">
                    <a:lumMod val="75000"/>
                    <a:lumOff val="25000"/>
                  </a:schemeClr>
                </a:solidFill>
                <a:latin typeface="+mj-ea"/>
                <a:ea typeface="+mj-ea"/>
              </a:rPr>
              <a:t>4.2</a:t>
            </a:r>
            <a:r>
              <a:rPr lang="zh-CN" altLang="en-US" sz="2000" b="1" dirty="0">
                <a:solidFill>
                  <a:schemeClr val="tx1">
                    <a:lumMod val="75000"/>
                    <a:lumOff val="25000"/>
                  </a:schemeClr>
                </a:solidFill>
                <a:latin typeface="+mj-ea"/>
                <a:ea typeface="+mj-ea"/>
              </a:rPr>
              <a:t>板卡</a:t>
            </a:r>
            <a:r>
              <a:rPr lang="en-US" altLang="zh-CN" sz="2000" b="1" dirty="0">
                <a:solidFill>
                  <a:schemeClr val="tx1">
                    <a:lumMod val="75000"/>
                    <a:lumOff val="25000"/>
                  </a:schemeClr>
                </a:solidFill>
                <a:latin typeface="+mj-ea"/>
                <a:ea typeface="+mj-ea"/>
              </a:rPr>
              <a:t>I/O</a:t>
            </a:r>
            <a:r>
              <a:rPr lang="zh-CN" altLang="en-US" sz="2000" b="1" dirty="0">
                <a:solidFill>
                  <a:schemeClr val="tx1">
                    <a:lumMod val="75000"/>
                    <a:lumOff val="25000"/>
                  </a:schemeClr>
                </a:solidFill>
                <a:latin typeface="+mj-ea"/>
                <a:ea typeface="+mj-ea"/>
              </a:rPr>
              <a:t>信号与</a:t>
            </a:r>
            <a:r>
              <a:rPr lang="en-US" altLang="zh-CN" sz="2000" b="1" dirty="0">
                <a:solidFill>
                  <a:schemeClr val="tx1">
                    <a:lumMod val="75000"/>
                    <a:lumOff val="25000"/>
                  </a:schemeClr>
                </a:solidFill>
                <a:latin typeface="+mj-ea"/>
                <a:ea typeface="+mj-ea"/>
              </a:rPr>
              <a:t>Nexys 4 DDR Aritix-7 FPGA</a:t>
            </a:r>
            <a:r>
              <a:rPr lang="zh-CN" altLang="en-US" sz="2000" b="1" dirty="0">
                <a:solidFill>
                  <a:schemeClr val="tx1">
                    <a:lumMod val="75000"/>
                    <a:lumOff val="25000"/>
                  </a:schemeClr>
                </a:solidFill>
                <a:latin typeface="+mj-ea"/>
                <a:ea typeface="+mj-ea"/>
              </a:rPr>
              <a:t>引脚分配表</a:t>
            </a:r>
            <a:endParaRPr sz="2000" b="1" dirty="0">
              <a:solidFill>
                <a:schemeClr val="tx1">
                  <a:lumMod val="75000"/>
                  <a:lumOff val="25000"/>
                </a:schemeClr>
              </a:solidFill>
              <a:latin typeface="+mj-ea"/>
              <a:ea typeface="+mj-ea"/>
            </a:endParaRPr>
          </a:p>
        </p:txBody>
      </p:sp>
      <p:graphicFrame>
        <p:nvGraphicFramePr>
          <p:cNvPr id="5" name="表格 4"/>
          <p:cNvGraphicFramePr/>
          <p:nvPr>
            <p:extLst>
              <p:ext uri="{D42A27DB-BD31-4B8C-83A1-F6EECF244321}">
                <p14:modId xmlns:p14="http://schemas.microsoft.com/office/powerpoint/2010/main" val="2656575033"/>
              </p:ext>
            </p:extLst>
          </p:nvPr>
        </p:nvGraphicFramePr>
        <p:xfrm>
          <a:off x="687069" y="2020570"/>
          <a:ext cx="7758437" cy="4251455"/>
        </p:xfrm>
        <a:graphic>
          <a:graphicData uri="http://schemas.openxmlformats.org/drawingml/2006/table">
            <a:tbl>
              <a:tblPr firstRow="1" bandRow="1">
                <a:tableStyleId>{5940675A-B579-460E-94D1-54222C63F5DA}</a:tableStyleId>
              </a:tblPr>
              <a:tblGrid>
                <a:gridCol w="792107">
                  <a:extLst>
                    <a:ext uri="{9D8B030D-6E8A-4147-A177-3AD203B41FA5}">
                      <a16:colId xmlns:a16="http://schemas.microsoft.com/office/drawing/2014/main" val="20000"/>
                    </a:ext>
                  </a:extLst>
                </a:gridCol>
                <a:gridCol w="986118">
                  <a:extLst>
                    <a:ext uri="{9D8B030D-6E8A-4147-A177-3AD203B41FA5}">
                      <a16:colId xmlns:a16="http://schemas.microsoft.com/office/drawing/2014/main" val="20001"/>
                    </a:ext>
                  </a:extLst>
                </a:gridCol>
                <a:gridCol w="1237130">
                  <a:extLst>
                    <a:ext uri="{9D8B030D-6E8A-4147-A177-3AD203B41FA5}">
                      <a16:colId xmlns:a16="http://schemas.microsoft.com/office/drawing/2014/main" val="3088476438"/>
                    </a:ext>
                  </a:extLst>
                </a:gridCol>
                <a:gridCol w="950258">
                  <a:extLst>
                    <a:ext uri="{9D8B030D-6E8A-4147-A177-3AD203B41FA5}">
                      <a16:colId xmlns:a16="http://schemas.microsoft.com/office/drawing/2014/main" val="1723972535"/>
                    </a:ext>
                  </a:extLst>
                </a:gridCol>
                <a:gridCol w="762000">
                  <a:extLst>
                    <a:ext uri="{9D8B030D-6E8A-4147-A177-3AD203B41FA5}">
                      <a16:colId xmlns:a16="http://schemas.microsoft.com/office/drawing/2014/main" val="2214621158"/>
                    </a:ext>
                  </a:extLst>
                </a:gridCol>
                <a:gridCol w="950259">
                  <a:extLst>
                    <a:ext uri="{9D8B030D-6E8A-4147-A177-3AD203B41FA5}">
                      <a16:colId xmlns:a16="http://schemas.microsoft.com/office/drawing/2014/main" val="2551412059"/>
                    </a:ext>
                  </a:extLst>
                </a:gridCol>
                <a:gridCol w="1183341">
                  <a:extLst>
                    <a:ext uri="{9D8B030D-6E8A-4147-A177-3AD203B41FA5}">
                      <a16:colId xmlns:a16="http://schemas.microsoft.com/office/drawing/2014/main" val="20002"/>
                    </a:ext>
                  </a:extLst>
                </a:gridCol>
                <a:gridCol w="897224">
                  <a:extLst>
                    <a:ext uri="{9D8B030D-6E8A-4147-A177-3AD203B41FA5}">
                      <a16:colId xmlns:a16="http://schemas.microsoft.com/office/drawing/2014/main" val="3280207297"/>
                    </a:ext>
                  </a:extLst>
                </a:gridCol>
              </a:tblGrid>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LED</a:t>
                      </a:r>
                      <a:r>
                        <a:rPr lang="zh-CN" sz="1200" b="1" kern="100">
                          <a:effectLst/>
                          <a:latin typeface="Courier New" panose="02070309020205020404" pitchFamily="49" charset="0"/>
                          <a:ea typeface="宋体" panose="02010600030101010101" pitchFamily="2" charset="-122"/>
                          <a:cs typeface="Courier New" panose="02070309020205020404" pitchFamily="49" charset="0"/>
                        </a:rPr>
                        <a:t>信号</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FPGA</a:t>
                      </a:r>
                      <a:r>
                        <a:rPr lang="zh-CN" sz="1200" b="1" kern="100">
                          <a:effectLst/>
                          <a:latin typeface="Courier New" panose="02070309020205020404" pitchFamily="49" charset="0"/>
                          <a:ea typeface="宋体" panose="02010600030101010101" pitchFamily="2" charset="-122"/>
                          <a:cs typeface="Courier New" panose="02070309020205020404" pitchFamily="49" charset="0"/>
                        </a:rPr>
                        <a:t>引脚</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zh-CN" sz="1200" b="1" kern="100">
                          <a:effectLst/>
                          <a:latin typeface="Courier New" panose="02070309020205020404" pitchFamily="49" charset="0"/>
                          <a:ea typeface="宋体" panose="02010600030101010101" pitchFamily="2" charset="-122"/>
                          <a:cs typeface="Courier New" panose="02070309020205020404" pitchFamily="49" charset="0"/>
                        </a:rPr>
                        <a:t>数码管信号</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FPGA</a:t>
                      </a:r>
                      <a:r>
                        <a:rPr lang="zh-CN" sz="1200" b="1" kern="100">
                          <a:effectLst/>
                          <a:latin typeface="Courier New" panose="02070309020205020404" pitchFamily="49" charset="0"/>
                          <a:ea typeface="宋体" panose="02010600030101010101" pitchFamily="2" charset="-122"/>
                          <a:cs typeface="Courier New" panose="02070309020205020404" pitchFamily="49" charset="0"/>
                        </a:rPr>
                        <a:t>引脚</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a:t>
                      </a:r>
                      <a:r>
                        <a:rPr lang="zh-CN" sz="1200" b="1" kern="100">
                          <a:effectLst/>
                          <a:latin typeface="Courier New" panose="02070309020205020404" pitchFamily="49" charset="0"/>
                          <a:ea typeface="宋体" panose="02010600030101010101" pitchFamily="2" charset="-122"/>
                          <a:cs typeface="Courier New" panose="02070309020205020404" pitchFamily="49" charset="0"/>
                        </a:rPr>
                        <a:t>信号</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FPGA</a:t>
                      </a:r>
                      <a:r>
                        <a:rPr lang="zh-CN" sz="1200" b="1" kern="100">
                          <a:effectLst/>
                          <a:latin typeface="Courier New" panose="02070309020205020404" pitchFamily="49" charset="0"/>
                          <a:ea typeface="宋体" panose="02010600030101010101" pitchFamily="2" charset="-122"/>
                          <a:cs typeface="Courier New" panose="02070309020205020404" pitchFamily="49" charset="0"/>
                        </a:rPr>
                        <a:t>引脚</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zh-CN" sz="1200" b="1" kern="100">
                          <a:effectLst/>
                          <a:latin typeface="Courier New" panose="02070309020205020404" pitchFamily="49" charset="0"/>
                          <a:ea typeface="宋体" panose="02010600030101010101" pitchFamily="2" charset="-122"/>
                          <a:cs typeface="Courier New" panose="02070309020205020404" pitchFamily="49" charset="0"/>
                        </a:rPr>
                        <a:t>其他</a:t>
                      </a: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I/O</a:t>
                      </a:r>
                      <a:r>
                        <a:rPr lang="zh-CN" sz="1200" b="1" kern="100">
                          <a:effectLst/>
                          <a:latin typeface="Courier New" panose="02070309020205020404" pitchFamily="49" charset="0"/>
                          <a:ea typeface="宋体" panose="02010600030101010101" pitchFamily="2" charset="-122"/>
                          <a:cs typeface="Courier New" panose="02070309020205020404" pitchFamily="49" charset="0"/>
                        </a:rPr>
                        <a:t>信号</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dirty="0">
                          <a:effectLst/>
                          <a:latin typeface="Courier New" panose="02070309020205020404" pitchFamily="49" charset="0"/>
                          <a:ea typeface="宋体" panose="02010600030101010101" pitchFamily="2" charset="-122"/>
                          <a:cs typeface="Times New Roman" panose="02020603050405020304" pitchFamily="18" charset="0"/>
                        </a:rPr>
                        <a:t>FPGA</a:t>
                      </a:r>
                      <a:r>
                        <a:rPr lang="zh-CN" sz="1200" b="1" kern="100" dirty="0">
                          <a:effectLst/>
                          <a:latin typeface="Courier New" panose="02070309020205020404" pitchFamily="49" charset="0"/>
                          <a:ea typeface="宋体" panose="02010600030101010101" pitchFamily="2" charset="-122"/>
                          <a:cs typeface="Courier New" panose="02070309020205020404" pitchFamily="49" charset="0"/>
                        </a:rPr>
                        <a:t>引脚</a:t>
                      </a:r>
                      <a:endParaRPr lang="zh-CN" sz="1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LD0</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H17</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CA</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T10</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SW0</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J15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BTNC</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N17</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3085">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LD1</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K15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CB</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R10</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SW1</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L16</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BTNU</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M18</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3085">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LD2</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J13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CC</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K16</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SW2</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M13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BTNL</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P17</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N14</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CD</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K13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R15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BTNR</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M17</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LD4</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R18</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CE</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P15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SW4</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R17</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BTND</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P18</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V17</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CF</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T11</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T18</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dirty="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LD6</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U17</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CG</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L18</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SW6</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U18</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zh-CN" sz="1200" b="1" kern="100">
                          <a:effectLst/>
                          <a:latin typeface="Courier New" panose="02070309020205020404" pitchFamily="49" charset="0"/>
                          <a:ea typeface="宋体" panose="02010600030101010101" pitchFamily="2" charset="-122"/>
                          <a:cs typeface="Courier New" panose="02070309020205020404" pitchFamily="49" charset="0"/>
                        </a:rPr>
                        <a:t>时钟</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zh-CN" sz="1200" b="1" kern="100">
                          <a:effectLst/>
                          <a:latin typeface="Courier New" panose="02070309020205020404" pitchFamily="49" charset="0"/>
                          <a:ea typeface="宋体" panose="02010600030101010101" pitchFamily="2" charset="-122"/>
                          <a:cs typeface="Courier New" panose="02070309020205020404" pitchFamily="49" charset="0"/>
                        </a:rPr>
                        <a:t>引脚</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LD7</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U16</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DP</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H15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SW7</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R13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CLK100MHZ</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E3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LD8</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V16</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AN[0]</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J17</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SW8</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T8</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LD9</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T15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AN[1]</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J18</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SW9</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U8</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9588454"/>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LD10</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U14</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AN[2]</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T9</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SW10</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R16</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0389144"/>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LD11</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T16</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AN[3]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J14</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SW11</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T13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dirty="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3384265"/>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LD12</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V15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AN[4]</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P14</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SW12</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H6</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3931567"/>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LD13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V14</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AN[5]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T14</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SW13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U12</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7446815"/>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LD14</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V12</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AN[6]</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K2</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SW14</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U11</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34682721"/>
                  </a:ext>
                </a:extLst>
              </a:tr>
              <a:tr h="239019">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LD15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V11</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8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AN[7]</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U13</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SW15</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V10</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spcAft>
                          <a:spcPts val="0"/>
                        </a:spcAft>
                      </a:pPr>
                      <a:r>
                        <a:rPr lang="en-US" sz="1200" b="1" kern="100" dirty="0">
                          <a:effectLst/>
                          <a:latin typeface="Courier New" panose="02070309020205020404" pitchFamily="49" charset="0"/>
                          <a:ea typeface="宋体" panose="02010600030101010101" pitchFamily="2" charset="-122"/>
                          <a:cs typeface="Times New Roman" panose="02020603050405020304" pitchFamily="18" charset="0"/>
                        </a:rPr>
                        <a:t> </a:t>
                      </a:r>
                      <a:endParaRPr lang="zh-CN" sz="12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3836411374"/>
                  </a:ext>
                </a:extLst>
              </a:tr>
            </a:tbl>
          </a:graphicData>
        </a:graphic>
      </p:graphicFrame>
    </p:spTree>
    <p:extLst>
      <p:ext uri="{BB962C8B-B14F-4D97-AF65-F5344CB8AC3E}">
        <p14:creationId xmlns:p14="http://schemas.microsoft.com/office/powerpoint/2010/main" val="13146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从图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中左侧栏中高亮条目我们可以看出是</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array_reg_reg</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[28][0]_C</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这个变量出现了违例现象，并且可以从上图右侧中红色方框中看出变量的具体路径。此时我们找到相应代码，如图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98525" y="6539381"/>
            <a:ext cx="215644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4.62 </a:t>
            </a:r>
            <a:r>
              <a:rPr lang="zh-CN" altLang="en-US" sz="1600" b="1" dirty="0" smtClean="0">
                <a:latin typeface="+mj-ea"/>
                <a:ea typeface="+mj-ea"/>
                <a:cs typeface="Courier New" panose="02070309020205020404" pitchFamily="49" charset="0"/>
              </a:rPr>
              <a:t>违例</a:t>
            </a:r>
            <a:r>
              <a:rPr lang="zh-CN" altLang="en-US" sz="1600" b="1" dirty="0">
                <a:latin typeface="+mj-ea"/>
                <a:ea typeface="+mj-ea"/>
                <a:cs typeface="Courier New" panose="02070309020205020404" pitchFamily="49" charset="0"/>
              </a:rPr>
              <a:t>对应代码</a:t>
            </a:r>
            <a:endParaRPr lang="zh-CN" altLang="en-US" sz="1600" b="1" dirty="0">
              <a:latin typeface="+mj-ea"/>
              <a:ea typeface="+mj-ea"/>
            </a:endParaRPr>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1956751" y="2950863"/>
            <a:ext cx="5039995" cy="3571240"/>
          </a:xfrm>
          <a:prstGeom prst="rect">
            <a:avLst/>
          </a:prstGeom>
          <a:ln>
            <a:solidFill>
              <a:schemeClr val="accent1"/>
            </a:solidFill>
          </a:ln>
        </p:spPr>
      </p:pic>
    </p:spTree>
    <p:extLst>
      <p:ext uri="{BB962C8B-B14F-4D97-AF65-F5344CB8AC3E}">
        <p14:creationId xmlns:p14="http://schemas.microsoft.com/office/powerpoint/2010/main" val="276351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此时我们发现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行的代码使用了非阻塞赋值，这会导致某时钟线路的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setup time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不足导致错误，故将其改为阻塞赋值。再重新综合工程进行时序分析，此时从图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中可以发现时序基本正常。</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51871" y="4685681"/>
            <a:ext cx="2249752"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4.63 </a:t>
            </a:r>
            <a:r>
              <a:rPr lang="zh-CN" altLang="en-US" sz="1600" b="1" dirty="0" smtClean="0">
                <a:latin typeface="+mj-ea"/>
                <a:ea typeface="+mj-ea"/>
                <a:cs typeface="Courier New" panose="02070309020205020404" pitchFamily="49" charset="0"/>
              </a:rPr>
              <a:t>时序</a:t>
            </a:r>
            <a:r>
              <a:rPr lang="zh-CN" altLang="en-US" sz="1600" b="1" dirty="0">
                <a:latin typeface="+mj-ea"/>
                <a:ea typeface="+mj-ea"/>
                <a:cs typeface="Courier New" panose="02070309020205020404" pitchFamily="49" charset="0"/>
              </a:rPr>
              <a:t>分析结果</a:t>
            </a:r>
            <a:endParaRPr lang="zh-CN" altLang="en-US" sz="1600" b="1" dirty="0">
              <a:latin typeface="+mj-ea"/>
              <a:ea typeface="+mj-ea"/>
            </a:endParaRPr>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1956750" y="3075573"/>
            <a:ext cx="5039995" cy="1468120"/>
          </a:xfrm>
          <a:prstGeom prst="rect">
            <a:avLst/>
          </a:prstGeom>
          <a:ln>
            <a:solidFill>
              <a:schemeClr val="accent1"/>
            </a:solidFill>
          </a:ln>
        </p:spPr>
      </p:pic>
    </p:spTree>
    <p:extLst>
      <p:ext uri="{BB962C8B-B14F-4D97-AF65-F5344CB8AC3E}">
        <p14:creationId xmlns:p14="http://schemas.microsoft.com/office/powerpoint/2010/main" val="295749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
            <a:ext cx="9143999" cy="4760686"/>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sp>
        <p:nvSpPr>
          <p:cNvPr id="18" name="标题 3"/>
          <p:cNvSpPr>
            <a:spLocks noGrp="1"/>
          </p:cNvSpPr>
          <p:nvPr>
            <p:ph type="title" idx="4294967295"/>
          </p:nvPr>
        </p:nvSpPr>
        <p:spPr>
          <a:xfrm>
            <a:off x="503238" y="5272088"/>
            <a:ext cx="5135563" cy="583565"/>
          </a:xfrm>
          <a:prstGeom prst="rect">
            <a:avLst/>
          </a:prstGeom>
        </p:spPr>
        <p:txBody>
          <a:bodyPr wrap="square">
            <a:spAutoFit/>
          </a:bodyPr>
          <a:lstStyle/>
          <a:p>
            <a:pPr algn="l">
              <a:lnSpc>
                <a:spcPct val="100000"/>
              </a:lnSpc>
            </a:pPr>
            <a:r>
              <a:rPr lang="en-US" altLang="zh-CN" sz="3200" dirty="0" smtClean="0">
                <a:solidFill>
                  <a:srgbClr val="04619D"/>
                </a:solidFill>
              </a:rPr>
              <a:t>4.4 IP</a:t>
            </a:r>
            <a:r>
              <a:rPr lang="zh-CN" altLang="en-US" sz="3200" dirty="0">
                <a:solidFill>
                  <a:srgbClr val="04619D"/>
                </a:solidFill>
              </a:rPr>
              <a:t>核封装及模块化设计</a:t>
            </a:r>
            <a:endParaRPr sz="3200" dirty="0">
              <a:solidFill>
                <a:srgbClr val="04619D"/>
              </a:solidFill>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7513630" y="5143321"/>
            <a:ext cx="1456200" cy="1462396"/>
          </a:xfrm>
          <a:prstGeom prst="rect">
            <a:avLst/>
          </a:prstGeom>
        </p:spPr>
      </p:pic>
    </p:spTree>
    <p:extLst>
      <p:ext uri="{BB962C8B-B14F-4D97-AF65-F5344CB8AC3E}">
        <p14:creationId xmlns:p14="http://schemas.microsoft.com/office/powerpoint/2010/main" val="371405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矩形 46"/>
          <p:cNvSpPr/>
          <p:nvPr/>
        </p:nvSpPr>
        <p:spPr bwMode="auto">
          <a:xfrm rot="5400000" flipV="1">
            <a:off x="1270707" y="-1270708"/>
            <a:ext cx="1827382" cy="4368800"/>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8" name="矩形 37"/>
          <p:cNvSpPr/>
          <p:nvPr/>
        </p:nvSpPr>
        <p:spPr bwMode="auto">
          <a:xfrm rot="5400000">
            <a:off x="1371901" y="3861106"/>
            <a:ext cx="1624987" cy="4368801"/>
          </a:xfrm>
          <a:prstGeom prst="rect">
            <a:avLst/>
          </a:pr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0" y="2120900"/>
            <a:ext cx="4592057" cy="2818596"/>
          </a:xfrm>
          <a:prstGeom prst="rect">
            <a:avLst/>
          </a:prstGeom>
          <a:noFill/>
          <a:extLst>
            <a:ext uri="{909E8E84-426E-40DD-AFC4-6F175D3DCCD1}">
              <a14:hiddenFill xmlns:a14="http://schemas.microsoft.com/office/drawing/2010/main">
                <a:solidFill>
                  <a:srgbClr val="FFFFFF"/>
                </a:solidFill>
              </a14:hiddenFill>
            </a:ext>
          </a:extLst>
        </p:spPr>
      </p:pic>
      <p:sp>
        <p:nvSpPr>
          <p:cNvPr id="39" name="任意多边形 38"/>
          <p:cNvSpPr/>
          <p:nvPr/>
        </p:nvSpPr>
        <p:spPr>
          <a:xfrm rot="16200000">
            <a:off x="678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gradFill flip="none" rotWithShape="1">
            <a:gsLst>
              <a:gs pos="25000">
                <a:schemeClr val="bg1"/>
              </a:gs>
              <a:gs pos="100000">
                <a:srgbClr val="DFDFDF">
                  <a:lumMod val="52000"/>
                  <a:lumOff val="48000"/>
                </a:srgbClr>
              </a:gs>
            </a:gsLst>
            <a:lin ang="2700000" scaled="1"/>
            <a:tileRect/>
          </a:gradFill>
          <a:ln>
            <a:noFill/>
          </a:ln>
          <a:effectLst>
            <a:outerShdw blurRad="25400" dist="254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ea typeface="微软雅黑" panose="020B0503020204020204" pitchFamily="34" charset="-122"/>
            </a:endParaRPr>
          </a:p>
        </p:txBody>
      </p:sp>
      <p:sp>
        <p:nvSpPr>
          <p:cNvPr id="5" name="矩形 4"/>
          <p:cNvSpPr/>
          <p:nvPr/>
        </p:nvSpPr>
        <p:spPr>
          <a:xfrm>
            <a:off x="5629404" y="4258152"/>
            <a:ext cx="316801" cy="316801"/>
          </a:xfrm>
          <a:prstGeom prst="rect">
            <a:avLst/>
          </a:prstGeom>
          <a:solidFill>
            <a:srgbClr val="046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6" name="矩形 5"/>
          <p:cNvSpPr/>
          <p:nvPr/>
        </p:nvSpPr>
        <p:spPr>
          <a:xfrm>
            <a:off x="6092209" y="4262664"/>
            <a:ext cx="139012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rgbClr val="04619D"/>
                </a:solidFill>
                <a:latin typeface="微软雅黑" panose="020B0503020204020204" pitchFamily="34" charset="-122"/>
                <a:ea typeface="微软雅黑" panose="020B0503020204020204" pitchFamily="34" charset="-122"/>
              </a:rPr>
              <a:t>4.4.1 </a:t>
            </a:r>
            <a:r>
              <a:rPr lang="zh-CN" altLang="en-US" sz="1400" b="1" dirty="0" smtClean="0">
                <a:solidFill>
                  <a:srgbClr val="04619D"/>
                </a:solidFill>
                <a:latin typeface="微软雅黑" panose="020B0503020204020204" pitchFamily="34" charset="-122"/>
                <a:ea typeface="微软雅黑" panose="020B0503020204020204" pitchFamily="34" charset="-122"/>
              </a:rPr>
              <a:t>创建</a:t>
            </a:r>
            <a:r>
              <a:rPr lang="zh-CN" altLang="en-US" sz="1400" b="1" dirty="0">
                <a:solidFill>
                  <a:srgbClr val="04619D"/>
                </a:solidFill>
                <a:latin typeface="微软雅黑" panose="020B0503020204020204" pitchFamily="34" charset="-122"/>
                <a:ea typeface="微软雅黑" panose="020B0503020204020204" pitchFamily="34" charset="-122"/>
              </a:rPr>
              <a:t>工程</a:t>
            </a:r>
          </a:p>
        </p:txBody>
      </p:sp>
      <p:sp>
        <p:nvSpPr>
          <p:cNvPr id="9" name="矩形 8"/>
          <p:cNvSpPr/>
          <p:nvPr/>
        </p:nvSpPr>
        <p:spPr>
          <a:xfrm>
            <a:off x="5629404" y="469170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10" name="矩形 9"/>
          <p:cNvSpPr/>
          <p:nvPr/>
        </p:nvSpPr>
        <p:spPr>
          <a:xfrm>
            <a:off x="6092209" y="4696217"/>
            <a:ext cx="139012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4.4.2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输入</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设计</a:t>
            </a:r>
          </a:p>
        </p:txBody>
      </p:sp>
      <p:sp>
        <p:nvSpPr>
          <p:cNvPr id="18" name="Text Box 6"/>
          <p:cNvSpPr txBox="1">
            <a:spLocks noChangeArrowheads="1"/>
          </p:cNvSpPr>
          <p:nvPr/>
        </p:nvSpPr>
        <p:spPr bwMode="auto">
          <a:xfrm>
            <a:off x="5600376" y="3230751"/>
            <a:ext cx="2550698" cy="461665"/>
          </a:xfrm>
          <a:prstGeom prst="rect">
            <a:avLst/>
          </a:prstGeom>
          <a:noFill/>
          <a:ln w="9525">
            <a:noFill/>
            <a:miter lim="800000"/>
          </a:ln>
          <a:effectLst/>
        </p:spPr>
        <p:txBody>
          <a:bodyPr wrap="none" lIns="0">
            <a:spAutoFit/>
            <a:scene3d>
              <a:camera prst="orthographicFront"/>
              <a:lightRig rig="soft" dir="tl">
                <a:rot lat="0" lon="0" rev="0"/>
              </a:lightRig>
            </a:scene3d>
            <a:sp3d contourW="25400" prstMaterial="matte">
              <a:contourClr>
                <a:schemeClr val="accent2">
                  <a:tint val="20000"/>
                </a:schemeClr>
              </a:contourClr>
            </a:sp3d>
          </a:bodyPr>
          <a:lstStyle/>
          <a:p>
            <a:r>
              <a:rPr lang="zh-CN" altLang="en-US" spc="67" dirty="0" smtClean="0">
                <a:ln w="11430">
                  <a:noFill/>
                </a:ln>
                <a:solidFill>
                  <a:sysClr val="windowText" lastClr="000000"/>
                </a:solidFill>
                <a:latin typeface="微软雅黑" panose="020B0503020204020204" pitchFamily="34" charset="-122"/>
                <a:ea typeface="微软雅黑" panose="020B0503020204020204" pitchFamily="34" charset="-122"/>
              </a:rPr>
              <a:t>目录 </a:t>
            </a:r>
            <a:r>
              <a:rPr lang="en-US" altLang="zh-CN" spc="67" dirty="0" smtClean="0">
                <a:ln w="11430">
                  <a:noFill/>
                </a:ln>
                <a:solidFill>
                  <a:schemeClr val="bg1">
                    <a:lumMod val="75000"/>
                  </a:schemeClr>
                </a:solidFill>
                <a:latin typeface="微软雅黑" panose="020B0503020204020204" pitchFamily="34" charset="-122"/>
                <a:ea typeface="微软雅黑" panose="020B0503020204020204" pitchFamily="34" charset="-122"/>
              </a:rPr>
              <a:t>| CONTENT</a:t>
            </a:r>
            <a:endParaRPr lang="en-US" altLang="zh-CN" spc="67" dirty="0">
              <a:ln w="11430">
                <a:noFill/>
              </a:ln>
              <a:solidFill>
                <a:schemeClr val="bg1">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3813" y="679899"/>
            <a:ext cx="2833688" cy="854418"/>
          </a:xfrm>
          <a:prstGeom prst="rect">
            <a:avLst/>
          </a:prstGeom>
        </p:spPr>
      </p:pic>
      <p:sp>
        <p:nvSpPr>
          <p:cNvPr id="20" name="矩形 19"/>
          <p:cNvSpPr/>
          <p:nvPr/>
        </p:nvSpPr>
        <p:spPr>
          <a:xfrm>
            <a:off x="5629405" y="513097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sp>
        <p:nvSpPr>
          <p:cNvPr id="21" name="矩形 20"/>
          <p:cNvSpPr/>
          <p:nvPr/>
        </p:nvSpPr>
        <p:spPr>
          <a:xfrm>
            <a:off x="6092210" y="5135486"/>
            <a:ext cx="121058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4.4.3 IP</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封装</a:t>
            </a:r>
          </a:p>
        </p:txBody>
      </p:sp>
      <p:sp>
        <p:nvSpPr>
          <p:cNvPr id="22" name="矩形 21"/>
          <p:cNvSpPr/>
          <p:nvPr/>
        </p:nvSpPr>
        <p:spPr>
          <a:xfrm>
            <a:off x="5629404" y="557025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endParaRPr>
          </a:p>
        </p:txBody>
      </p:sp>
      <p:sp>
        <p:nvSpPr>
          <p:cNvPr id="23" name="矩形 22"/>
          <p:cNvSpPr/>
          <p:nvPr/>
        </p:nvSpPr>
        <p:spPr>
          <a:xfrm>
            <a:off x="6092209" y="5574763"/>
            <a:ext cx="210826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4.4.4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添加</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用户自定义</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IP</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5629404" y="60095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
        <p:nvSpPr>
          <p:cNvPr id="25" name="矩形 24"/>
          <p:cNvSpPr/>
          <p:nvPr/>
        </p:nvSpPr>
        <p:spPr>
          <a:xfrm>
            <a:off x="6092209" y="6014033"/>
            <a:ext cx="156966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rPr>
              <a:t>4.4.5 </a:t>
            </a: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模块化</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设计</a:t>
            </a:r>
          </a:p>
        </p:txBody>
      </p:sp>
    </p:spTree>
    <p:extLst>
      <p:ext uri="{BB962C8B-B14F-4D97-AF65-F5344CB8AC3E}">
        <p14:creationId xmlns:p14="http://schemas.microsoft.com/office/powerpoint/2010/main" val="185404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57216" y="2969134"/>
            <a:ext cx="3852106" cy="1569660"/>
          </a:xfrm>
          <a:prstGeom prst="rect">
            <a:avLst/>
          </a:prstGeom>
          <a:noFill/>
        </p:spPr>
        <p:txBody>
          <a:bodyPr wrap="square" lIns="72000" rIns="72000">
            <a:spAutoFit/>
          </a:bodyPr>
          <a:lstStyle/>
          <a:p>
            <a:pPr indent="457200" fontAlgn="auto">
              <a:lnSpc>
                <a:spcPct val="150000"/>
              </a:lnSpc>
              <a:spcBef>
                <a:spcPts val="0"/>
              </a:spcBef>
              <a:spcAft>
                <a:spcPts val="0"/>
              </a:spcAft>
              <a:defRPr/>
            </a:pPr>
            <a:r>
              <a:rPr lang="zh-CN" altLang="en-US" sz="1600" b="1" dirty="0">
                <a:solidFill>
                  <a:schemeClr val="tx1">
                    <a:lumMod val="75000"/>
                    <a:lumOff val="25000"/>
                  </a:schemeClr>
                </a:solidFill>
                <a:latin typeface="+mj-ea"/>
                <a:ea typeface="+mj-ea"/>
              </a:rPr>
              <a:t>本节将以流水灯实验，将已完成的</a:t>
            </a:r>
            <a:r>
              <a:rPr lang="en-US" altLang="zh-CN" sz="1600" b="1" dirty="0">
                <a:solidFill>
                  <a:schemeClr val="tx1">
                    <a:lumMod val="75000"/>
                    <a:lumOff val="25000"/>
                  </a:schemeClr>
                </a:solidFill>
                <a:latin typeface="+mj-ea"/>
                <a:ea typeface="+mj-ea"/>
              </a:rPr>
              <a:t>RTL</a:t>
            </a:r>
            <a:r>
              <a:rPr lang="zh-CN" altLang="en-US" sz="1600" b="1" dirty="0">
                <a:solidFill>
                  <a:schemeClr val="tx1">
                    <a:lumMod val="75000"/>
                    <a:lumOff val="25000"/>
                  </a:schemeClr>
                </a:solidFill>
                <a:latin typeface="+mj-ea"/>
                <a:ea typeface="+mj-ea"/>
              </a:rPr>
              <a:t>设计封装成可以调用的模块（</a:t>
            </a:r>
            <a:r>
              <a:rPr lang="en-US" altLang="zh-CN" sz="1600" b="1" dirty="0">
                <a:solidFill>
                  <a:schemeClr val="tx1">
                    <a:lumMod val="75000"/>
                    <a:lumOff val="25000"/>
                  </a:schemeClr>
                </a:solidFill>
                <a:latin typeface="+mj-ea"/>
                <a:ea typeface="+mj-ea"/>
              </a:rPr>
              <a:t>IP</a:t>
            </a:r>
            <a:r>
              <a:rPr lang="zh-CN" altLang="en-US" sz="1600" b="1" dirty="0">
                <a:solidFill>
                  <a:schemeClr val="tx1">
                    <a:lumMod val="75000"/>
                    <a:lumOff val="25000"/>
                  </a:schemeClr>
                </a:solidFill>
                <a:latin typeface="+mj-ea"/>
                <a:ea typeface="+mj-ea"/>
              </a:rPr>
              <a:t>核），并通过</a:t>
            </a:r>
            <a:r>
              <a:rPr lang="en-US" altLang="zh-CN" sz="1600" b="1" dirty="0">
                <a:solidFill>
                  <a:schemeClr val="tx1">
                    <a:lumMod val="75000"/>
                    <a:lumOff val="25000"/>
                  </a:schemeClr>
                </a:solidFill>
                <a:latin typeface="+mj-ea"/>
                <a:ea typeface="+mj-ea"/>
              </a:rPr>
              <a:t>Block Design</a:t>
            </a:r>
            <a:r>
              <a:rPr lang="zh-CN" altLang="en-US" sz="1600" b="1" dirty="0">
                <a:solidFill>
                  <a:schemeClr val="tx1">
                    <a:lumMod val="75000"/>
                    <a:lumOff val="25000"/>
                  </a:schemeClr>
                </a:solidFill>
                <a:latin typeface="+mj-ea"/>
                <a:ea typeface="+mj-ea"/>
              </a:rPr>
              <a:t>的方式进行模块化设计，实验流程如图</a:t>
            </a:r>
            <a:r>
              <a:rPr lang="en-US" altLang="zh-CN" sz="1600" b="1" dirty="0">
                <a:solidFill>
                  <a:schemeClr val="tx1">
                    <a:lumMod val="75000"/>
                    <a:lumOff val="25000"/>
                  </a:schemeClr>
                </a:solidFill>
                <a:latin typeface="+mj-ea"/>
                <a:ea typeface="+mj-ea"/>
              </a:rPr>
              <a:t>4.64</a:t>
            </a:r>
            <a:r>
              <a:rPr lang="zh-CN" altLang="en-US" sz="1600" b="1" dirty="0">
                <a:solidFill>
                  <a:schemeClr val="tx1">
                    <a:lumMod val="75000"/>
                    <a:lumOff val="25000"/>
                  </a:schemeClr>
                </a:solidFill>
                <a:latin typeface="+mj-ea"/>
                <a:ea typeface="+mj-ea"/>
              </a:rPr>
              <a:t>所示。</a:t>
            </a:r>
            <a:endParaRPr lang="en-US" altLang="zh-CN" sz="1600"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endParaRPr lang="zh-CN" altLang="en-US" b="1" dirty="0"/>
          </a:p>
        </p:txBody>
      </p:sp>
      <p:sp>
        <p:nvSpPr>
          <p:cNvPr id="2" name="文本框 1"/>
          <p:cNvSpPr txBox="1"/>
          <p:nvPr/>
        </p:nvSpPr>
        <p:spPr>
          <a:xfrm>
            <a:off x="5240656" y="5584742"/>
            <a:ext cx="2393572" cy="475129"/>
          </a:xfrm>
          <a:prstGeom prst="rect">
            <a:avLst/>
          </a:prstGeom>
          <a:noFill/>
        </p:spPr>
        <p:txBody>
          <a:bodyPr wrap="none" rtlCol="0">
            <a:noAutofit/>
          </a:bodyPr>
          <a:lstStyle/>
          <a:p>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4.64 IP</a:t>
            </a:r>
            <a:r>
              <a:rPr lang="zh-CN" altLang="en-US" sz="1600" b="1" dirty="0">
                <a:latin typeface="微软雅黑" panose="020B0503020204020204" pitchFamily="34" charset="-122"/>
                <a:ea typeface="微软雅黑" panose="020B0503020204020204" pitchFamily="34" charset="-122"/>
              </a:rPr>
              <a:t>核封装流程图</a:t>
            </a:r>
          </a:p>
        </p:txBody>
      </p:sp>
      <p:sp>
        <p:nvSpPr>
          <p:cNvPr id="6" name="Rectangle 2"/>
          <p:cNvSpPr>
            <a:spLocks noChangeArrowheads="1"/>
          </p:cNvSpPr>
          <p:nvPr/>
        </p:nvSpPr>
        <p:spPr bwMode="auto">
          <a:xfrm>
            <a:off x="4267199" y="14612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3"/>
          <p:cNvSpPr>
            <a:spLocks noChangeArrowheads="1"/>
          </p:cNvSpPr>
          <p:nvPr/>
        </p:nvSpPr>
        <p:spPr bwMode="auto">
          <a:xfrm>
            <a:off x="5327780" y="193143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nvPr>
        </p:nvGraphicFramePr>
        <p:xfrm>
          <a:off x="5327780" y="1931437"/>
          <a:ext cx="2219325" cy="3095625"/>
        </p:xfrm>
        <a:graphic>
          <a:graphicData uri="http://schemas.openxmlformats.org/presentationml/2006/ole">
            <mc:AlternateContent xmlns:mc="http://schemas.openxmlformats.org/markup-compatibility/2006">
              <mc:Choice xmlns:v="urn:schemas-microsoft-com:vml" Requires="v">
                <p:oleObj spid="_x0000_s2050" name="Visio" r:id="rId4" imgW="2309580" imgH="3203096" progId="Visio.Drawing.11">
                  <p:embed/>
                </p:oleObj>
              </mc:Choice>
              <mc:Fallback>
                <p:oleObj name="Visio" r:id="rId4" imgW="2309580" imgH="3203096" progId="Visio.Drawing.11">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7780" y="1931437"/>
                        <a:ext cx="2219325" cy="309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7640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所示，打开</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Vivado2016.2,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New Project”,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创建一个新的工程。</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r>
              <a:rPr lang="en-US" altLang="zh-CN" b="1" dirty="0"/>
              <a:t>4.4.1 </a:t>
            </a:r>
            <a:r>
              <a:rPr lang="zh-CN" altLang="en-US" b="1" dirty="0"/>
              <a:t>创建工程</a:t>
            </a:r>
          </a:p>
        </p:txBody>
      </p:sp>
      <p:sp>
        <p:nvSpPr>
          <p:cNvPr id="2" name="矩形 1"/>
          <p:cNvSpPr/>
          <p:nvPr/>
        </p:nvSpPr>
        <p:spPr>
          <a:xfrm>
            <a:off x="2882846" y="5771344"/>
            <a:ext cx="3187806"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4.65 Vivado2016.2</a:t>
            </a:r>
            <a:r>
              <a:rPr lang="zh-CN" altLang="en-US" sz="1600" b="1" dirty="0">
                <a:latin typeface="+mj-ea"/>
                <a:ea typeface="+mj-ea"/>
                <a:cs typeface="Courier New" panose="02070309020205020404" pitchFamily="49" charset="0"/>
              </a:rPr>
              <a:t>开始界面</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2903563"/>
            <a:ext cx="5039995" cy="2867025"/>
          </a:xfrm>
          <a:prstGeom prst="rect">
            <a:avLst/>
          </a:prstGeom>
          <a:ln>
            <a:solidFill>
              <a:schemeClr val="accent1"/>
            </a:solidFill>
          </a:ln>
        </p:spPr>
      </p:pic>
    </p:spTree>
    <p:extLst>
      <p:ext uri="{BB962C8B-B14F-4D97-AF65-F5344CB8AC3E}">
        <p14:creationId xmlns:p14="http://schemas.microsoft.com/office/powerpoint/2010/main" val="50284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进入图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所示新建工程向导。</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02553" y="6026273"/>
            <a:ext cx="2148392"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4.66 </a:t>
            </a:r>
            <a:r>
              <a:rPr lang="zh-CN" altLang="en-US" sz="1600" b="1" dirty="0" smtClean="0">
                <a:latin typeface="+mj-ea"/>
                <a:ea typeface="+mj-ea"/>
                <a:cs typeface="Courier New" panose="02070309020205020404" pitchFamily="49" charset="0"/>
              </a:rPr>
              <a:t>新建</a:t>
            </a:r>
            <a:r>
              <a:rPr lang="zh-CN" altLang="en-US" sz="1600" b="1" dirty="0">
                <a:latin typeface="+mj-ea"/>
                <a:ea typeface="+mj-ea"/>
                <a:cs typeface="Courier New" panose="02070309020205020404" pitchFamily="49" charset="0"/>
              </a:rPr>
              <a:t>工程向导</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2" y="2564253"/>
            <a:ext cx="5039995" cy="3462020"/>
          </a:xfrm>
          <a:prstGeom prst="rect">
            <a:avLst/>
          </a:prstGeom>
          <a:ln>
            <a:solidFill>
              <a:schemeClr val="accent1"/>
            </a:solidFill>
          </a:ln>
        </p:spPr>
      </p:pic>
    </p:spTree>
    <p:extLst>
      <p:ext uri="{BB962C8B-B14F-4D97-AF65-F5344CB8AC3E}">
        <p14:creationId xmlns:p14="http://schemas.microsoft.com/office/powerpoint/2010/main" val="15171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输入工程名并指定工程所在的目录，确认勾选“</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project subdirectory”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。注意工程名及工程所在的路径中只能包括数字、字母及下划线，不允许出现空格、汉字以及特殊字符等。</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2957489" y="6293461"/>
            <a:ext cx="3038517"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4.67 </a:t>
            </a:r>
            <a:r>
              <a:rPr lang="zh-CN" altLang="en-US" sz="1600" b="1" dirty="0" smtClean="0">
                <a:latin typeface="+mj-ea"/>
                <a:ea typeface="+mj-ea"/>
                <a:cs typeface="Courier New" panose="02070309020205020404" pitchFamily="49" charset="0"/>
              </a:rPr>
              <a:t>设置</a:t>
            </a:r>
            <a:r>
              <a:rPr lang="zh-CN" altLang="en-US" sz="1600" b="1" dirty="0">
                <a:latin typeface="+mj-ea"/>
                <a:ea typeface="+mj-ea"/>
                <a:cs typeface="Courier New" panose="02070309020205020404" pitchFamily="49" charset="0"/>
              </a:rPr>
              <a:t>工程名及工程目录</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1" y="2928596"/>
            <a:ext cx="5039995" cy="3364865"/>
          </a:xfrm>
          <a:prstGeom prst="rect">
            <a:avLst/>
          </a:prstGeom>
          <a:ln>
            <a:solidFill>
              <a:schemeClr val="accent1"/>
            </a:solidFill>
          </a:ln>
        </p:spPr>
      </p:pic>
    </p:spTree>
    <p:extLst>
      <p:ext uri="{BB962C8B-B14F-4D97-AF65-F5344CB8AC3E}">
        <p14:creationId xmlns:p14="http://schemas.microsoft.com/office/powerpoint/2010/main" val="379095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指定创建的工程类型，选择“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RTL Project”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142830" y="6018689"/>
            <a:ext cx="2667835"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4.68 </a:t>
            </a:r>
            <a:r>
              <a:rPr lang="zh-CN" altLang="en-US" sz="1600" b="1" dirty="0" smtClean="0">
                <a:latin typeface="+mj-ea"/>
                <a:ea typeface="+mj-ea"/>
                <a:cs typeface="Courier New" panose="02070309020205020404" pitchFamily="49" charset="0"/>
              </a:rPr>
              <a:t>工程</a:t>
            </a:r>
            <a:r>
              <a:rPr lang="zh-CN" altLang="en-US" sz="1600" b="1" dirty="0">
                <a:latin typeface="+mj-ea"/>
                <a:ea typeface="+mj-ea"/>
                <a:cs typeface="Courier New" panose="02070309020205020404" pitchFamily="49" charset="0"/>
              </a:rPr>
              <a:t>类型选择窗口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1" y="2631351"/>
            <a:ext cx="5039995" cy="3373120"/>
          </a:xfrm>
          <a:prstGeom prst="rect">
            <a:avLst/>
          </a:prstGeom>
          <a:ln>
            <a:solidFill>
              <a:schemeClr val="accent1"/>
            </a:solidFill>
          </a:ln>
        </p:spPr>
      </p:pic>
    </p:spTree>
    <p:extLst>
      <p:ext uri="{BB962C8B-B14F-4D97-AF65-F5344CB8AC3E}">
        <p14:creationId xmlns:p14="http://schemas.microsoft.com/office/powerpoint/2010/main" val="319564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连续点击“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进入图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所示的器件选择界面，通过下拉按钮选择器件的系列、封装形式，速度等级和温度等级，在符合条件的器件中选中板卡对应的芯片。</a:t>
            </a: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70203" y="6434677"/>
            <a:ext cx="2413091"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4.69 </a:t>
            </a:r>
            <a:r>
              <a:rPr lang="zh-CN" altLang="en-US" sz="1600" b="1" dirty="0" smtClean="0">
                <a:latin typeface="+mj-ea"/>
                <a:ea typeface="+mj-ea"/>
                <a:cs typeface="Courier New" panose="02070309020205020404" pitchFamily="49" charset="0"/>
              </a:rPr>
              <a:t>器件</a:t>
            </a:r>
            <a:r>
              <a:rPr lang="zh-CN" altLang="en-US" sz="1600" b="1" dirty="0">
                <a:latin typeface="+mj-ea"/>
                <a:ea typeface="+mj-ea"/>
                <a:cs typeface="Courier New" panose="02070309020205020404" pitchFamily="49" charset="0"/>
              </a:rPr>
              <a:t>选择界面</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2" y="3025033"/>
            <a:ext cx="5039995" cy="3402965"/>
          </a:xfrm>
          <a:prstGeom prst="rect">
            <a:avLst/>
          </a:prstGeom>
          <a:ln>
            <a:solidFill>
              <a:schemeClr val="accent1"/>
            </a:solidFill>
          </a:ln>
        </p:spPr>
      </p:pic>
    </p:spTree>
    <p:extLst>
      <p:ext uri="{BB962C8B-B14F-4D97-AF65-F5344CB8AC3E}">
        <p14:creationId xmlns:p14="http://schemas.microsoft.com/office/powerpoint/2010/main" val="108497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27934" y="1739056"/>
            <a:ext cx="3252395" cy="3905043"/>
          </a:xfrm>
          <a:prstGeom prst="rect">
            <a:avLst/>
          </a:prstGeom>
          <a:noFill/>
        </p:spPr>
        <p:txBody>
          <a:bodyPr wrap="square" lIns="72000" rIns="72000">
            <a:spAutoFit/>
          </a:bodyPr>
          <a:lstStyle/>
          <a:p>
            <a:pPr fontAlgn="auto">
              <a:lnSpc>
                <a:spcPct val="150000"/>
              </a:lnSpc>
              <a:spcBef>
                <a:spcPts val="0"/>
              </a:spcBef>
              <a:spcAft>
                <a:spcPts val="0"/>
              </a:spcAft>
              <a:defRPr/>
            </a:pPr>
            <a:r>
              <a:rPr lang="zh-CN" altLang="en-US" b="1" dirty="0">
                <a:solidFill>
                  <a:schemeClr val="tx1">
                    <a:lumMod val="75000"/>
                    <a:lumOff val="25000"/>
                  </a:schemeClr>
                </a:solidFill>
                <a:latin typeface="+mj-ea"/>
                <a:ea typeface="+mj-ea"/>
              </a:rPr>
              <a:t>当</a:t>
            </a:r>
            <a:r>
              <a:rPr lang="en-US" altLang="zh-CN" b="1" dirty="0">
                <a:solidFill>
                  <a:schemeClr val="tx1">
                    <a:lumMod val="75000"/>
                    <a:lumOff val="25000"/>
                  </a:schemeClr>
                </a:solidFill>
                <a:latin typeface="+mj-ea"/>
                <a:ea typeface="+mj-ea"/>
              </a:rPr>
              <a:t>FPGA</a:t>
            </a:r>
            <a:r>
              <a:rPr lang="zh-CN" altLang="en-US" b="1" dirty="0">
                <a:solidFill>
                  <a:schemeClr val="tx1">
                    <a:lumMod val="75000"/>
                    <a:lumOff val="25000"/>
                  </a:schemeClr>
                </a:solidFill>
                <a:latin typeface="+mj-ea"/>
                <a:ea typeface="+mj-ea"/>
              </a:rPr>
              <a:t>输出为高电平时，相应的</a:t>
            </a:r>
            <a:r>
              <a:rPr lang="en-US" altLang="zh-CN" b="1" dirty="0">
                <a:solidFill>
                  <a:schemeClr val="tx1">
                    <a:lumMod val="75000"/>
                    <a:lumOff val="25000"/>
                  </a:schemeClr>
                </a:solidFill>
                <a:latin typeface="+mj-ea"/>
                <a:ea typeface="+mj-ea"/>
              </a:rPr>
              <a:t>LED</a:t>
            </a:r>
            <a:r>
              <a:rPr lang="zh-CN" altLang="en-US" b="1" dirty="0">
                <a:solidFill>
                  <a:schemeClr val="tx1">
                    <a:lumMod val="75000"/>
                    <a:lumOff val="25000"/>
                  </a:schemeClr>
                </a:solidFill>
                <a:latin typeface="+mj-ea"/>
                <a:ea typeface="+mj-ea"/>
              </a:rPr>
              <a:t>点亮；否则，</a:t>
            </a:r>
            <a:r>
              <a:rPr lang="en-US" altLang="zh-CN" b="1" dirty="0">
                <a:solidFill>
                  <a:schemeClr val="tx1">
                    <a:lumMod val="75000"/>
                    <a:lumOff val="25000"/>
                  </a:schemeClr>
                </a:solidFill>
                <a:latin typeface="+mj-ea"/>
                <a:ea typeface="+mj-ea"/>
              </a:rPr>
              <a:t>LED</a:t>
            </a:r>
            <a:r>
              <a:rPr lang="zh-CN" altLang="en-US" b="1" dirty="0">
                <a:solidFill>
                  <a:schemeClr val="tx1">
                    <a:lumMod val="75000"/>
                    <a:lumOff val="25000"/>
                  </a:schemeClr>
                </a:solidFill>
                <a:latin typeface="+mj-ea"/>
                <a:ea typeface="+mj-ea"/>
              </a:rPr>
              <a:t>熄灭。板上配有</a:t>
            </a:r>
            <a:r>
              <a:rPr lang="en-US" altLang="zh-CN" b="1" dirty="0">
                <a:solidFill>
                  <a:schemeClr val="tx1">
                    <a:lumMod val="75000"/>
                    <a:lumOff val="25000"/>
                  </a:schemeClr>
                </a:solidFill>
                <a:latin typeface="+mj-ea"/>
                <a:ea typeface="+mj-ea"/>
              </a:rPr>
              <a:t>16</a:t>
            </a:r>
            <a:r>
              <a:rPr lang="zh-CN" altLang="en-US" b="1" dirty="0">
                <a:solidFill>
                  <a:schemeClr val="tx1">
                    <a:lumMod val="75000"/>
                    <a:lumOff val="25000"/>
                  </a:schemeClr>
                </a:solidFill>
                <a:latin typeface="+mj-ea"/>
                <a:ea typeface="+mj-ea"/>
              </a:rPr>
              <a:t>个</a:t>
            </a:r>
            <a:r>
              <a:rPr lang="en-US" altLang="zh-CN" b="1" dirty="0">
                <a:solidFill>
                  <a:schemeClr val="tx1">
                    <a:lumMod val="75000"/>
                    <a:lumOff val="25000"/>
                  </a:schemeClr>
                </a:solidFill>
                <a:latin typeface="+mj-ea"/>
                <a:ea typeface="+mj-ea"/>
              </a:rPr>
              <a:t>LED</a:t>
            </a:r>
            <a:r>
              <a:rPr lang="zh-CN" altLang="en-US" b="1" dirty="0">
                <a:solidFill>
                  <a:schemeClr val="tx1">
                    <a:lumMod val="75000"/>
                    <a:lumOff val="25000"/>
                  </a:schemeClr>
                </a:solidFill>
                <a:latin typeface="+mj-ea"/>
                <a:ea typeface="+mj-ea"/>
              </a:rPr>
              <a:t>。在实验中灵活应用，可用作标志显示或代码调试结果显示。</a:t>
            </a:r>
            <a:endParaRPr lang="en-US" altLang="zh-CN" b="1" dirty="0" smtClean="0">
              <a:solidFill>
                <a:schemeClr val="tx1">
                  <a:lumMod val="75000"/>
                  <a:lumOff val="25000"/>
                </a:schemeClr>
              </a:solidFill>
              <a:latin typeface="+mj-ea"/>
              <a:ea typeface="+mj-ea"/>
            </a:endParaRPr>
          </a:p>
        </p:txBody>
      </p:sp>
      <p:sp>
        <p:nvSpPr>
          <p:cNvPr id="7266" name="标题 7265"/>
          <p:cNvSpPr>
            <a:spLocks noGrp="1"/>
          </p:cNvSpPr>
          <p:nvPr>
            <p:ph type="title"/>
          </p:nvPr>
        </p:nvSpPr>
        <p:spPr/>
        <p:txBody>
          <a:bodyPr/>
          <a:lstStyle/>
          <a:p>
            <a:r>
              <a:rPr lang="en-US" altLang="zh-CN" b="1" dirty="0"/>
              <a:t>LED</a:t>
            </a:r>
            <a:r>
              <a:rPr lang="zh-CN" altLang="en-US" b="1" dirty="0"/>
              <a:t>灯电路</a:t>
            </a: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4276912" y="1018375"/>
            <a:ext cx="3656854" cy="5050731"/>
          </a:xfrm>
          <a:prstGeom prst="rect">
            <a:avLst/>
          </a:prstGeom>
          <a:ln>
            <a:solidFill>
              <a:schemeClr val="accent1"/>
            </a:solidFill>
          </a:ln>
        </p:spPr>
      </p:pic>
      <p:sp>
        <p:nvSpPr>
          <p:cNvPr id="2" name="文本框 1"/>
          <p:cNvSpPr txBox="1"/>
          <p:nvPr/>
        </p:nvSpPr>
        <p:spPr>
          <a:xfrm>
            <a:off x="4980455" y="6069106"/>
            <a:ext cx="2249767" cy="475129"/>
          </a:xfrm>
          <a:prstGeom prst="rect">
            <a:avLst/>
          </a:prstGeom>
          <a:noFill/>
        </p:spPr>
        <p:txBody>
          <a:bodyPr wrap="none" rtlCol="0">
            <a:noAutofit/>
          </a:bodyPr>
          <a:lstStyle/>
          <a:p>
            <a:r>
              <a:rPr lang="zh-CN" altLang="en-US" sz="1800" b="1" dirty="0" smtClean="0">
                <a:latin typeface="微软雅黑" panose="020B0503020204020204" pitchFamily="34" charset="-122"/>
                <a:ea typeface="微软雅黑" panose="020B0503020204020204" pitchFamily="34" charset="-122"/>
              </a:rPr>
              <a:t>图</a:t>
            </a:r>
            <a:r>
              <a:rPr lang="en-US" altLang="zh-CN" sz="1800" b="1" dirty="0" smtClean="0">
                <a:latin typeface="微软雅黑" panose="020B0503020204020204" pitchFamily="34" charset="-122"/>
                <a:ea typeface="微软雅黑" panose="020B0503020204020204" pitchFamily="34" charset="-122"/>
              </a:rPr>
              <a:t>4.2 </a:t>
            </a:r>
            <a:r>
              <a:rPr lang="zh-CN" altLang="en-US" sz="1800" b="1" dirty="0" smtClean="0">
                <a:latin typeface="微软雅黑" panose="020B0503020204020204" pitchFamily="34" charset="-122"/>
                <a:ea typeface="微软雅黑" panose="020B0503020204020204" pitchFamily="34" charset="-122"/>
              </a:rPr>
              <a:t>板</a:t>
            </a:r>
            <a:r>
              <a:rPr lang="zh-CN" altLang="en-US" sz="1800" b="1" dirty="0">
                <a:latin typeface="微软雅黑" panose="020B0503020204020204" pitchFamily="34" charset="-122"/>
                <a:ea typeface="微软雅黑" panose="020B0503020204020204" pitchFamily="34" charset="-122"/>
              </a:rPr>
              <a:t>卡外设电路</a:t>
            </a:r>
          </a:p>
        </p:txBody>
      </p:sp>
    </p:spTree>
    <p:extLst>
      <p:ext uri="{BB962C8B-B14F-4D97-AF65-F5344CB8AC3E}">
        <p14:creationId xmlns:p14="http://schemas.microsoft.com/office/powerpoint/2010/main" val="223828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，进入图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Summary</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界面查看所创建工程的相关信息。</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15750" y="5969177"/>
            <a:ext cx="2121994"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4.70 </a:t>
            </a:r>
            <a:r>
              <a:rPr lang="zh-CN" altLang="en-US" sz="1600" b="1" dirty="0" smtClean="0">
                <a:latin typeface="+mj-ea"/>
                <a:ea typeface="+mj-ea"/>
                <a:cs typeface="Courier New" panose="02070309020205020404" pitchFamily="49" charset="0"/>
              </a:rPr>
              <a:t>工程</a:t>
            </a:r>
            <a:r>
              <a:rPr lang="zh-CN" altLang="en-US" sz="1600" b="1" dirty="0">
                <a:latin typeface="+mj-ea"/>
                <a:ea typeface="+mj-ea"/>
                <a:cs typeface="Courier New" panose="02070309020205020404" pitchFamily="49" charset="0"/>
              </a:rPr>
              <a:t>信息确认</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1956750" y="2540812"/>
            <a:ext cx="5039995" cy="3428365"/>
          </a:xfrm>
          <a:prstGeom prst="rect">
            <a:avLst/>
          </a:prstGeom>
          <a:ln>
            <a:solidFill>
              <a:schemeClr val="accent1"/>
            </a:solidFill>
          </a:ln>
        </p:spPr>
      </p:pic>
    </p:spTree>
    <p:extLst>
      <p:ext uri="{BB962C8B-B14F-4D97-AF65-F5344CB8AC3E}">
        <p14:creationId xmlns:p14="http://schemas.microsoft.com/office/powerpoint/2010/main" val="175641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Finish”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，打开创建的工程，如图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61239" y="5740197"/>
            <a:ext cx="2184198"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4.71 </a:t>
            </a:r>
            <a:r>
              <a:rPr lang="zh-CN" altLang="en-US" sz="1600" b="1" dirty="0" smtClean="0">
                <a:latin typeface="+mj-ea"/>
                <a:ea typeface="+mj-ea"/>
                <a:cs typeface="Courier New" panose="02070309020205020404" pitchFamily="49" charset="0"/>
              </a:rPr>
              <a:t>初始</a:t>
            </a:r>
            <a:r>
              <a:rPr lang="zh-CN" altLang="en-US" sz="1600" b="1" dirty="0">
                <a:latin typeface="+mj-ea"/>
                <a:ea typeface="+mj-ea"/>
                <a:cs typeface="Courier New" panose="02070309020205020404" pitchFamily="49" charset="0"/>
              </a:rPr>
              <a:t>工程窗口</a:t>
            </a:r>
            <a:endParaRPr lang="zh-CN" altLang="en-US" sz="1600" b="1" dirty="0">
              <a:latin typeface="+mj-ea"/>
              <a:ea typeface="+mj-ea"/>
            </a:endParaRP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2033341" y="2675687"/>
            <a:ext cx="5039995" cy="3064510"/>
          </a:xfrm>
          <a:prstGeom prst="rect">
            <a:avLst/>
          </a:prstGeom>
          <a:ln>
            <a:solidFill>
              <a:schemeClr val="accent1"/>
            </a:solidFill>
          </a:ln>
        </p:spPr>
      </p:pic>
    </p:spTree>
    <p:extLst>
      <p:ext uri="{BB962C8B-B14F-4D97-AF65-F5344CB8AC3E}">
        <p14:creationId xmlns:p14="http://schemas.microsoft.com/office/powerpoint/2010/main" val="361674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所示，在左侧“</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栏中的“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Project Manager”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Sources”,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在弹出的窗口中选择“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Add or create design sources”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Next”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r>
              <a:rPr lang="en-US" altLang="zh-CN" b="1" dirty="0"/>
              <a:t>4.4.2 </a:t>
            </a:r>
            <a:r>
              <a:rPr lang="zh-CN" altLang="en-US" b="1" dirty="0"/>
              <a:t>输入设计</a:t>
            </a:r>
          </a:p>
        </p:txBody>
      </p:sp>
      <p:sp>
        <p:nvSpPr>
          <p:cNvPr id="2" name="矩形 1"/>
          <p:cNvSpPr/>
          <p:nvPr/>
        </p:nvSpPr>
        <p:spPr>
          <a:xfrm>
            <a:off x="3414080" y="6243241"/>
            <a:ext cx="197928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4.72 </a:t>
            </a:r>
            <a:r>
              <a:rPr lang="zh-CN" altLang="en-US" sz="1600" b="1" dirty="0" smtClean="0">
                <a:latin typeface="+mj-ea"/>
                <a:ea typeface="+mj-ea"/>
                <a:cs typeface="Courier New" panose="02070309020205020404" pitchFamily="49" charset="0"/>
              </a:rPr>
              <a:t>创建</a:t>
            </a:r>
            <a:r>
              <a:rPr lang="zh-CN" altLang="en-US" sz="1600" b="1" dirty="0">
                <a:latin typeface="+mj-ea"/>
                <a:ea typeface="+mj-ea"/>
                <a:cs typeface="Courier New" panose="02070309020205020404" pitchFamily="49" charset="0"/>
              </a:rPr>
              <a:t>源文件</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2" y="3028871"/>
            <a:ext cx="5039995" cy="3214370"/>
          </a:xfrm>
          <a:prstGeom prst="rect">
            <a:avLst/>
          </a:prstGeom>
          <a:ln>
            <a:solidFill>
              <a:schemeClr val="accent1"/>
            </a:solidFill>
          </a:ln>
        </p:spPr>
      </p:pic>
    </p:spTree>
    <p:extLst>
      <p:ext uri="{BB962C8B-B14F-4D97-AF65-F5344CB8AC3E}">
        <p14:creationId xmlns:p14="http://schemas.microsoft.com/office/powerpoint/2010/main" val="123019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Create File”,</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输入文件名“</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clk_div</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然后点击“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Finish”</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07366" y="5398325"/>
            <a:ext cx="2538761"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4.73 </a:t>
            </a:r>
            <a:r>
              <a:rPr lang="zh-CN" altLang="en-US" sz="1600" b="1" dirty="0" smtClean="0">
                <a:latin typeface="+mj-ea"/>
                <a:ea typeface="+mj-ea"/>
                <a:cs typeface="Courier New" panose="02070309020205020404" pitchFamily="49" charset="0"/>
              </a:rPr>
              <a:t>文件</a:t>
            </a:r>
            <a:r>
              <a:rPr lang="zh-CN" altLang="en-US" sz="1600" b="1" dirty="0">
                <a:latin typeface="+mj-ea"/>
                <a:ea typeface="+mj-ea"/>
                <a:cs typeface="Courier New" panose="02070309020205020404" pitchFamily="49" charset="0"/>
              </a:rPr>
              <a:t>名录入弹窗</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976560" y="3436175"/>
            <a:ext cx="3000375" cy="1962150"/>
          </a:xfrm>
          <a:prstGeom prst="rect">
            <a:avLst/>
          </a:prstGeom>
          <a:ln>
            <a:solidFill>
              <a:schemeClr val="accent1"/>
            </a:solidFill>
          </a:ln>
        </p:spPr>
      </p:pic>
    </p:spTree>
    <p:extLst>
      <p:ext uri="{BB962C8B-B14F-4D97-AF65-F5344CB8AC3E}">
        <p14:creationId xmlns:p14="http://schemas.microsoft.com/office/powerpoint/2010/main" val="311826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所示界面中，点击“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OK”</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410904" y="5894828"/>
            <a:ext cx="2131690"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4.74 </a:t>
            </a:r>
            <a:r>
              <a:rPr lang="zh-CN" altLang="en-US" sz="1600" b="1" dirty="0" smtClean="0">
                <a:latin typeface="+mj-ea"/>
                <a:ea typeface="+mj-ea"/>
                <a:cs typeface="Courier New" panose="02070309020205020404" pitchFamily="49" charset="0"/>
              </a:rPr>
              <a:t>模块</a:t>
            </a:r>
            <a:r>
              <a:rPr lang="zh-CN" altLang="en-US" sz="1600" b="1" dirty="0">
                <a:latin typeface="+mj-ea"/>
                <a:ea typeface="+mj-ea"/>
                <a:cs typeface="Courier New" panose="02070309020205020404" pitchFamily="49" charset="0"/>
              </a:rPr>
              <a:t>定义弹窗</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2" y="2253738"/>
            <a:ext cx="5039995" cy="3641090"/>
          </a:xfrm>
          <a:prstGeom prst="rect">
            <a:avLst/>
          </a:prstGeom>
          <a:ln>
            <a:solidFill>
              <a:schemeClr val="accent1"/>
            </a:solidFill>
          </a:ln>
        </p:spPr>
      </p:pic>
    </p:spTree>
    <p:extLst>
      <p:ext uri="{BB962C8B-B14F-4D97-AF65-F5344CB8AC3E}">
        <p14:creationId xmlns:p14="http://schemas.microsoft.com/office/powerpoint/2010/main" val="5461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418191"/>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所示的对话框中选择“</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Yes”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215571" y="4617667"/>
            <a:ext cx="2522358"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4.75 </a:t>
            </a:r>
            <a:r>
              <a:rPr lang="zh-CN" altLang="en-US" sz="1600" b="1" dirty="0" smtClean="0">
                <a:latin typeface="+mj-ea"/>
                <a:ea typeface="+mj-ea"/>
                <a:cs typeface="Courier New" panose="02070309020205020404" pitchFamily="49" charset="0"/>
              </a:rPr>
              <a:t>模块</a:t>
            </a:r>
            <a:r>
              <a:rPr lang="zh-CN" altLang="en-US" sz="1600" b="1" dirty="0">
                <a:latin typeface="+mj-ea"/>
                <a:ea typeface="+mj-ea"/>
                <a:cs typeface="Courier New" panose="02070309020205020404" pitchFamily="49" charset="0"/>
              </a:rPr>
              <a:t>定义确认弹窗</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2800350" y="3249042"/>
            <a:ext cx="3352800" cy="1304925"/>
          </a:xfrm>
          <a:prstGeom prst="rect">
            <a:avLst/>
          </a:prstGeom>
        </p:spPr>
      </p:pic>
    </p:spTree>
    <p:extLst>
      <p:ext uri="{BB962C8B-B14F-4D97-AF65-F5344CB8AC3E}">
        <p14:creationId xmlns:p14="http://schemas.microsoft.com/office/powerpoint/2010/main" val="402364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Sources”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窗口中的“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Design Sources”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下双击创建的源文件“</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clk_div.v</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711215" y="5938008"/>
            <a:ext cx="1531059"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4.76 </a:t>
            </a:r>
            <a:r>
              <a:rPr lang="zh-CN" altLang="en-US" sz="1600" b="1" dirty="0" smtClean="0">
                <a:latin typeface="+mj-ea"/>
                <a:ea typeface="+mj-ea"/>
                <a:cs typeface="Courier New" panose="02070309020205020404" pitchFamily="49" charset="0"/>
              </a:rPr>
              <a:t>源文件</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48" y="2564253"/>
            <a:ext cx="5039995" cy="3373755"/>
          </a:xfrm>
          <a:prstGeom prst="rect">
            <a:avLst/>
          </a:prstGeom>
          <a:ln>
            <a:solidFill>
              <a:schemeClr val="accent1"/>
            </a:solidFill>
          </a:ln>
        </p:spPr>
      </p:pic>
    </p:spTree>
    <p:extLst>
      <p:ext uri="{BB962C8B-B14F-4D97-AF65-F5344CB8AC3E}">
        <p14:creationId xmlns:p14="http://schemas.microsoft.com/office/powerpoint/2010/main" val="261848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787523"/>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中右侧的文档编辑窗口，用</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verilog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语言完成时钟分频模块</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clk_div.v</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的设计并保存，代码如程序</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4.4</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146022" y="6129273"/>
            <a:ext cx="2661450"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程序</a:t>
            </a:r>
            <a:r>
              <a:rPr lang="en-US" altLang="zh-CN" sz="1600" b="1" dirty="0">
                <a:latin typeface="+mj-ea"/>
                <a:ea typeface="+mj-ea"/>
                <a:cs typeface="Courier New" panose="02070309020205020404" pitchFamily="49" charset="0"/>
              </a:rPr>
              <a:t>4.4 </a:t>
            </a:r>
            <a:r>
              <a:rPr lang="zh-CN" altLang="en-US" sz="1600" b="1" dirty="0">
                <a:latin typeface="+mj-ea"/>
                <a:ea typeface="+mj-ea"/>
                <a:cs typeface="Courier New" panose="02070309020205020404" pitchFamily="49" charset="0"/>
              </a:rPr>
              <a:t>时钟分频模块代码</a:t>
            </a:r>
            <a:endParaRPr lang="zh-CN" altLang="en-US" sz="1600" b="1" dirty="0">
              <a:latin typeface="+mj-ea"/>
              <a:ea typeface="+mj-ea"/>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146" y="2780821"/>
            <a:ext cx="2679203" cy="3301161"/>
          </a:xfrm>
          <a:prstGeom prst="rect">
            <a:avLst/>
          </a:prstGeom>
        </p:spPr>
      </p:pic>
    </p:spTree>
    <p:extLst>
      <p:ext uri="{BB962C8B-B14F-4D97-AF65-F5344CB8AC3E}">
        <p14:creationId xmlns:p14="http://schemas.microsoft.com/office/powerpoint/2010/main" val="87138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75887" y="5615530"/>
            <a:ext cx="2201721"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4.77 </a:t>
            </a:r>
            <a:r>
              <a:rPr lang="zh-CN" altLang="en-US" sz="1600" b="1" dirty="0" smtClean="0">
                <a:latin typeface="+mj-ea"/>
                <a:ea typeface="+mj-ea"/>
                <a:cs typeface="Courier New" panose="02070309020205020404" pitchFamily="49" charset="0"/>
              </a:rPr>
              <a:t>文档</a:t>
            </a:r>
            <a:r>
              <a:rPr lang="zh-CN" altLang="en-US" sz="1600" b="1" dirty="0">
                <a:latin typeface="+mj-ea"/>
                <a:ea typeface="+mj-ea"/>
                <a:cs typeface="Courier New" panose="02070309020205020404" pitchFamily="49" charset="0"/>
              </a:rPr>
              <a:t>编辑窗口</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1" y="2241775"/>
            <a:ext cx="5039995" cy="3373755"/>
          </a:xfrm>
          <a:prstGeom prst="rect">
            <a:avLst/>
          </a:prstGeom>
          <a:ln>
            <a:solidFill>
              <a:schemeClr val="accent1"/>
            </a:solidFill>
          </a:ln>
        </p:spPr>
      </p:pic>
    </p:spTree>
    <p:extLst>
      <p:ext uri="{BB962C8B-B14F-4D97-AF65-F5344CB8AC3E}">
        <p14:creationId xmlns:p14="http://schemas.microsoft.com/office/powerpoint/2010/main" val="217960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3440" y="1776730"/>
            <a:ext cx="7247255" cy="1156855"/>
          </a:xfrm>
          <a:prstGeom prst="rect">
            <a:avLst/>
          </a:prstGeom>
          <a:noFill/>
        </p:spPr>
        <p:txBody>
          <a:bodyPr wrap="square" lIns="72000" rIns="72000">
            <a:spAutoFit/>
          </a:bodyPr>
          <a:lstStyle/>
          <a:p>
            <a:pPr fontAlgn="auto">
              <a:lnSpc>
                <a:spcPct val="150000"/>
              </a:lnSpc>
              <a:spcBef>
                <a:spcPts val="0"/>
              </a:spcBef>
              <a:spcAft>
                <a:spcPts val="0"/>
              </a:spcAft>
              <a:defRPr/>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在图</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4.78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所示的“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Flow Navigator”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栏中的“</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Synthesis”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下点击“</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 Synthesis”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。右上角的进度条“</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Running </a:t>
            </a:r>
            <a:r>
              <a:rPr lang="en-US" altLang="zh-CN" sz="1600" b="1" dirty="0" err="1">
                <a:solidFill>
                  <a:schemeClr val="tx1">
                    <a:lumMod val="75000"/>
                    <a:lumOff val="25000"/>
                  </a:schemeClr>
                </a:solidFill>
                <a:latin typeface="微软雅黑" panose="020B0503020204020204" pitchFamily="34" charset="-122"/>
                <a:ea typeface="微软雅黑" panose="020B0503020204020204" pitchFamily="34" charset="-122"/>
              </a:rPr>
              <a:t>synth_design</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指示正在对工程进行综合。</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66" name="标题 7265"/>
          <p:cNvSpPr>
            <a:spLocks noGrp="1"/>
          </p:cNvSpPr>
          <p:nvPr>
            <p:ph type="title"/>
          </p:nvPr>
        </p:nvSpPr>
        <p:spPr/>
        <p:txBody>
          <a:bodyPr/>
          <a:lstStyle/>
          <a:p>
            <a:endParaRPr lang="zh-CN" altLang="en-US" b="1" dirty="0"/>
          </a:p>
        </p:txBody>
      </p:sp>
      <p:sp>
        <p:nvSpPr>
          <p:cNvPr id="2" name="矩形 1"/>
          <p:cNvSpPr/>
          <p:nvPr/>
        </p:nvSpPr>
        <p:spPr>
          <a:xfrm>
            <a:off x="3333398" y="6379684"/>
            <a:ext cx="2140654" cy="338554"/>
          </a:xfrm>
          <a:prstGeom prst="rect">
            <a:avLst/>
          </a:prstGeom>
        </p:spPr>
        <p:txBody>
          <a:bodyPr wrap="square">
            <a:spAutoFit/>
          </a:bodyPr>
          <a:lstStyle/>
          <a:p>
            <a:r>
              <a:rPr lang="zh-CN" altLang="en-US" sz="1600" b="1" dirty="0">
                <a:latin typeface="+mj-ea"/>
                <a:ea typeface="+mj-ea"/>
                <a:cs typeface="Courier New" panose="02070309020205020404" pitchFamily="49" charset="0"/>
              </a:rPr>
              <a:t>图</a:t>
            </a:r>
            <a:r>
              <a:rPr lang="en-US" altLang="zh-CN" sz="1600" b="1" dirty="0" smtClean="0">
                <a:latin typeface="+mj-ea"/>
                <a:ea typeface="+mj-ea"/>
                <a:cs typeface="Courier New" panose="02070309020205020404" pitchFamily="49" charset="0"/>
              </a:rPr>
              <a:t>4.78 </a:t>
            </a:r>
            <a:r>
              <a:rPr lang="zh-CN" altLang="en-US" sz="1600" b="1" dirty="0" smtClean="0">
                <a:latin typeface="+mj-ea"/>
                <a:ea typeface="+mj-ea"/>
                <a:cs typeface="Courier New" panose="02070309020205020404" pitchFamily="49" charset="0"/>
              </a:rPr>
              <a:t>工程</a:t>
            </a:r>
            <a:r>
              <a:rPr lang="zh-CN" altLang="en-US" sz="1600" b="1" dirty="0">
                <a:latin typeface="+mj-ea"/>
                <a:ea typeface="+mj-ea"/>
                <a:cs typeface="Courier New" panose="02070309020205020404" pitchFamily="49" charset="0"/>
              </a:rPr>
              <a:t>综合进度</a:t>
            </a:r>
            <a:endParaRPr lang="zh-CN" altLang="en-US" sz="1600" b="1" dirty="0">
              <a:latin typeface="+mj-ea"/>
              <a:ea typeface="+mj-ea"/>
            </a:endParaRP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956752" y="2986166"/>
            <a:ext cx="5039995" cy="3373120"/>
          </a:xfrm>
          <a:prstGeom prst="rect">
            <a:avLst/>
          </a:prstGeom>
          <a:ln>
            <a:solidFill>
              <a:schemeClr val="accent1"/>
            </a:solidFill>
          </a:ln>
        </p:spPr>
      </p:pic>
    </p:spTree>
    <p:extLst>
      <p:ext uri="{BB962C8B-B14F-4D97-AF65-F5344CB8AC3E}">
        <p14:creationId xmlns:p14="http://schemas.microsoft.com/office/powerpoint/2010/main" val="34358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8792</Words>
  <Application>Microsoft Office PowerPoint</Application>
  <PresentationFormat>全屏显示(4:3)</PresentationFormat>
  <Paragraphs>819</Paragraphs>
  <Slides>178</Slides>
  <Notes>172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178</vt:i4>
      </vt:variant>
    </vt:vector>
  </HeadingPairs>
  <TitlesOfParts>
    <vt:vector size="188" baseType="lpstr">
      <vt:lpstr>黑体</vt:lpstr>
      <vt:lpstr>宋体</vt:lpstr>
      <vt:lpstr>微软雅黑</vt:lpstr>
      <vt:lpstr>Arial</vt:lpstr>
      <vt:lpstr>Calibri</vt:lpstr>
      <vt:lpstr>Courier New</vt:lpstr>
      <vt:lpstr>Times New Roman</vt:lpstr>
      <vt:lpstr>Wingdings</vt:lpstr>
      <vt:lpstr>默认设计模板</vt:lpstr>
      <vt:lpstr>Visio</vt:lpstr>
      <vt:lpstr>4.1 XilinxFPGA器件</vt:lpstr>
      <vt:lpstr>PowerPoint 演示文稿</vt:lpstr>
      <vt:lpstr>4.1.1 Nexys 4 DDR开发板介绍</vt:lpstr>
      <vt:lpstr>PowerPoint 演示文稿</vt:lpstr>
      <vt:lpstr>PowerPoint 演示文稿</vt:lpstr>
      <vt:lpstr>4.1.2 主要外围接口电路介绍</vt:lpstr>
      <vt:lpstr>Nexys 4 DDR Aritix-7 FPGA引脚分配</vt:lpstr>
      <vt:lpstr>PowerPoint 演示文稿</vt:lpstr>
      <vt:lpstr>LED灯电路</vt:lpstr>
      <vt:lpstr>拨码开关电路</vt:lpstr>
      <vt:lpstr>按键电路</vt:lpstr>
      <vt:lpstr>数码管电路</vt:lpstr>
      <vt:lpstr>PowerPoint 演示文稿</vt:lpstr>
      <vt:lpstr>PowerPoint 演示文稿</vt:lpstr>
      <vt:lpstr>PowerPoint 演示文稿</vt:lpstr>
      <vt:lpstr>4.2 VIVADO设计流程</vt:lpstr>
      <vt:lpstr>PowerPoint 演示文稿</vt:lpstr>
      <vt:lpstr>PowerPoint 演示文稿</vt:lpstr>
      <vt:lpstr>4.2.1 新建工程</vt:lpstr>
      <vt:lpstr>PowerPoint 演示文稿</vt:lpstr>
      <vt:lpstr>PowerPoint 演示文稿</vt:lpstr>
      <vt:lpstr>PowerPoint 演示文稿</vt:lpstr>
      <vt:lpstr>PowerPoint 演示文稿</vt:lpstr>
      <vt:lpstr>PowerPoint 演示文稿</vt:lpstr>
      <vt:lpstr>PowerPoint 演示文稿</vt:lpstr>
      <vt:lpstr>4.2.2 设计文件输入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4.2.3 功能仿真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4.2.4 设计综合</vt:lpstr>
      <vt:lpstr>PowerPoint 演示文稿</vt:lpstr>
      <vt:lpstr>PowerPoint 演示文稿</vt:lpstr>
      <vt:lpstr>PowerPoint 演示文稿</vt:lpstr>
      <vt:lpstr>PowerPoint 演示文稿</vt:lpstr>
      <vt:lpstr>4.2.5 工程实现</vt:lpstr>
      <vt:lpstr>PowerPoint 演示文稿</vt:lpstr>
      <vt:lpstr>PowerPoint 演示文稿</vt:lpstr>
      <vt:lpstr>4.3 VIVADO时序约束</vt:lpstr>
      <vt:lpstr>PowerPoint 演示文稿</vt:lpstr>
      <vt:lpstr>PowerPoint 演示文稿</vt:lpstr>
      <vt:lpstr>4.3.1 时钟约束简介</vt:lpstr>
      <vt:lpstr>4.3.2 添加时钟约束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4.3.3 Report Timing Summary 时序分析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IP核封装及模块化设计</vt:lpstr>
      <vt:lpstr>PowerPoint 演示文稿</vt:lpstr>
      <vt:lpstr>PowerPoint 演示文稿</vt:lpstr>
      <vt:lpstr>4.4.1 创建工程</vt:lpstr>
      <vt:lpstr>PowerPoint 演示文稿</vt:lpstr>
      <vt:lpstr>PowerPoint 演示文稿</vt:lpstr>
      <vt:lpstr>PowerPoint 演示文稿</vt:lpstr>
      <vt:lpstr>PowerPoint 演示文稿</vt:lpstr>
      <vt:lpstr>PowerPoint 演示文稿</vt:lpstr>
      <vt:lpstr>PowerPoint 演示文稿</vt:lpstr>
      <vt:lpstr>4.4.2 输入设计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4.4.3 IP封装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4.4.4 添加用户自定义IP</vt:lpstr>
      <vt:lpstr>PowerPoint 演示文稿</vt:lpstr>
      <vt:lpstr>PowerPoint 演示文稿</vt:lpstr>
      <vt:lpstr>PowerPoint 演示文稿</vt:lpstr>
      <vt:lpstr>PowerPoint 演示文稿</vt:lpstr>
      <vt:lpstr>PowerPoint 演示文稿</vt:lpstr>
      <vt:lpstr>4.4.5 模块化设计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4.5 Vivado逻辑分析仪ILA的使用</vt:lpstr>
      <vt:lpstr>PowerPoint 演示文稿</vt:lpstr>
      <vt:lpstr>PowerPoint 演示文稿</vt:lpstr>
      <vt:lpstr>4.5.1 创建工程</vt:lpstr>
      <vt:lpstr>4.5.2 添加源文件和约束文件</vt:lpstr>
      <vt:lpstr>PowerPoint 演示文稿</vt:lpstr>
      <vt:lpstr>PowerPoint 演示文稿</vt:lpstr>
      <vt:lpstr>PowerPoint 演示文稿</vt:lpstr>
      <vt:lpstr>PowerPoint 演示文稿</vt:lpstr>
      <vt:lpstr>4.5.3 综合</vt:lpstr>
      <vt:lpstr>PowerPoint 演示文稿</vt:lpstr>
      <vt:lpstr>4.5.4 Mark Debug</vt:lpstr>
      <vt:lpstr>PowerPoint 演示文稿</vt:lpstr>
      <vt:lpstr>4.5.5 Set up Debug</vt:lpstr>
      <vt:lpstr>PowerPoint 演示文稿</vt:lpstr>
      <vt:lpstr>PowerPoint 演示文稿</vt:lpstr>
      <vt:lpstr>4.5.6 生成Bit文件</vt:lpstr>
      <vt:lpstr>4.5.7 下载</vt:lpstr>
      <vt:lpstr>PowerPoint 演示文稿</vt:lpstr>
      <vt:lpstr>PowerPoint 演示文稿</vt:lpstr>
      <vt:lpstr>4.5.8 Hardware Debug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2019-07-23T08:40:14Z</dcterms:created>
  <dcterms:modified xsi:type="dcterms:W3CDTF">2019-12-12T03:18:18Z</dcterms:modified>
  <cp:category/>
</cp:coreProperties>
</file>